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notesMasterIdLst>
    <p:notesMasterId r:id="rId64"/>
  </p:notesMasterIdLst>
  <p:sldIdLst>
    <p:sldId id="497" r:id="rId9"/>
    <p:sldId id="530" r:id="rId10"/>
    <p:sldId id="531" r:id="rId11"/>
    <p:sldId id="532" r:id="rId12"/>
    <p:sldId id="493" r:id="rId13"/>
    <p:sldId id="546" r:id="rId14"/>
    <p:sldId id="543" r:id="rId15"/>
    <p:sldId id="498" r:id="rId16"/>
    <p:sldId id="458" r:id="rId17"/>
    <p:sldId id="459" r:id="rId18"/>
    <p:sldId id="462" r:id="rId19"/>
    <p:sldId id="460" r:id="rId20"/>
    <p:sldId id="461" r:id="rId21"/>
    <p:sldId id="463" r:id="rId22"/>
    <p:sldId id="547" r:id="rId23"/>
    <p:sldId id="540" r:id="rId24"/>
    <p:sldId id="422" r:id="rId25"/>
    <p:sldId id="548" r:id="rId26"/>
    <p:sldId id="511" r:id="rId27"/>
    <p:sldId id="539" r:id="rId28"/>
    <p:sldId id="512" r:id="rId29"/>
    <p:sldId id="517" r:id="rId30"/>
    <p:sldId id="550" r:id="rId31"/>
    <p:sldId id="552" r:id="rId32"/>
    <p:sldId id="551" r:id="rId33"/>
    <p:sldId id="553" r:id="rId34"/>
    <p:sldId id="518" r:id="rId35"/>
    <p:sldId id="519" r:id="rId36"/>
    <p:sldId id="520" r:id="rId37"/>
    <p:sldId id="521" r:id="rId38"/>
    <p:sldId id="529" r:id="rId39"/>
    <p:sldId id="504" r:id="rId40"/>
    <p:sldId id="515" r:id="rId41"/>
    <p:sldId id="516" r:id="rId42"/>
    <p:sldId id="522" r:id="rId43"/>
    <p:sldId id="523" r:id="rId44"/>
    <p:sldId id="524" r:id="rId45"/>
    <p:sldId id="538" r:id="rId46"/>
    <p:sldId id="554" r:id="rId47"/>
    <p:sldId id="289" r:id="rId48"/>
    <p:sldId id="286" r:id="rId49"/>
    <p:sldId id="288" r:id="rId50"/>
    <p:sldId id="291" r:id="rId51"/>
    <p:sldId id="292" r:id="rId52"/>
    <p:sldId id="293" r:id="rId53"/>
    <p:sldId id="295" r:id="rId54"/>
    <p:sldId id="431" r:id="rId55"/>
    <p:sldId id="555" r:id="rId56"/>
    <p:sldId id="545" r:id="rId57"/>
    <p:sldId id="533" r:id="rId58"/>
    <p:sldId id="534" r:id="rId59"/>
    <p:sldId id="501" r:id="rId60"/>
    <p:sldId id="535" r:id="rId61"/>
    <p:sldId id="549" r:id="rId62"/>
    <p:sldId id="536" r:id="rId63"/>
  </p:sldIdLst>
  <p:sldSz cx="9144000" cy="6858000" type="screen4x3"/>
  <p:notesSz cx="6858000" cy="9144000"/>
  <p:kinsoku lang="zh-CN" invalStChars="!),.:;?]}、。—ˇ¨〃々～‖…’”〕〉》」』〗】∶！＂＇），．：；？］｀｜｝·" invalEndChars="([{‘“〔〈《「『〖【（［｛．·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FFFF00"/>
    <a:srgbClr val="6600CC"/>
    <a:srgbClr val="CCFF33"/>
    <a:srgbClr val="FFFFFF"/>
    <a:srgbClr val="D6009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2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61" Type="http://schemas.openxmlformats.org/officeDocument/2006/relationships/slide" Target="slides/slide53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9.xml"/><Relationship Id="rId2" Type="http://schemas.openxmlformats.org/officeDocument/2006/relationships/slide" Target="slides/slide28.xml"/><Relationship Id="rId1" Type="http://schemas.openxmlformats.org/officeDocument/2006/relationships/slide" Target="slides/slide27.xml"/><Relationship Id="rId5" Type="http://schemas.openxmlformats.org/officeDocument/2006/relationships/slide" Target="slides/slide36.xml"/><Relationship Id="rId4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1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21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1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CF4733E3-DB22-4D2A-A175-4E7FBFEB23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13337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8EEDC997-76B1-430E-894D-6BBF41F75939}" type="slidenum">
              <a:rPr lang="en-US" altLang="zh-CN" sz="1200" b="0">
                <a:latin typeface="Arial" pitchFamily="34" charset="0"/>
              </a:rPr>
              <a:pPr algn="r" eaLnBrk="1" hangingPunct="1"/>
              <a:t>33</a:t>
            </a:fld>
            <a:endParaRPr lang="en-US" altLang="zh-CN" sz="1200" b="0">
              <a:latin typeface="Arial" pitchFamily="34" charset="0"/>
            </a:endParaRPr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  <p:sp>
        <p:nvSpPr>
          <p:cNvPr id="84997" name="页脚占位符 7"/>
          <p:cNvSpPr txBox="1">
            <a:spLocks noGrp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0">
                <a:latin typeface="Arial" pitchFamily="34" charset="0"/>
              </a:rPr>
              <a:t>中国英语教师网</a:t>
            </a:r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r" eaLnBrk="1" hangingPunct="1"/>
            <a:fld id="{48F60E17-8DE2-430A-AB99-3FCEEBD409C3}" type="slidenum">
              <a:rPr lang="en-US" altLang="zh-CN" sz="1200" b="0">
                <a:latin typeface="Arial" pitchFamily="34" charset="0"/>
              </a:rPr>
              <a:pPr algn="r" eaLnBrk="1" hangingPunct="1"/>
              <a:t>34</a:t>
            </a:fld>
            <a:endParaRPr lang="en-US" altLang="zh-CN" sz="1200" b="0">
              <a:latin typeface="Arial" pitchFamily="34" charset="0"/>
            </a:endParaRPr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  <p:sp>
        <p:nvSpPr>
          <p:cNvPr id="87045" name="页脚占位符 7"/>
          <p:cNvSpPr txBox="1">
            <a:spLocks noGrp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0">
                <a:latin typeface="Arial" pitchFamily="34" charset="0"/>
              </a:rPr>
              <a:t>中国英语教师网</a:t>
            </a:r>
            <a:endParaRPr lang="en-US" altLang="zh-CN" sz="1200" b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9179A-2EEA-478D-BED5-2DC135899D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830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1106F-CFF6-444E-985B-4A20D1C805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7599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00912-0FE6-421F-8888-0841A3C4E3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068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8084A-511E-4203-93EA-2C44112E2F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990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4D959-B32A-4909-A1A8-06A14F18C3D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7939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0E8C3-B504-4FB2-A69F-75831D1E44E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8901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87E1-A06C-4385-A2FB-ADDC7ABE1E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8712433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1E3C4-43D9-4BF4-950C-E67E1EAC91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0974273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A46F5-0C41-4FEA-9E7B-9A67892DE6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7781918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4C70A-E70B-4BE7-9516-1A1E266963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3785671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06B2C-F6C6-4828-A705-D2B19AD222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8549737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C00B4-DFBF-4A6C-89BE-1E33C2FF5C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27859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45C73-6A42-43E5-9A3F-11BADCA15A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4487152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EB65-908E-4784-9D1E-B853F75142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218205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57890-24B2-4033-930B-DBA521F9B2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1791571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E0BA6-611B-4805-9D54-A2BDE7B78A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3503097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64201-D8DB-4CA1-8EA4-61AC5A4C14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4535116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B9CF-6171-4EBF-BFA8-81243A8888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6645288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CE846-8AD2-4BDA-B47E-7741FD6D22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8265520"/>
      </p:ext>
    </p:extLst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446CE9-FB0F-4E18-9E06-4A44610285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1551897"/>
      </p:ext>
    </p:extLst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393801-D706-4685-BCB8-E917253F02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5445939"/>
      </p:ext>
    </p:extLst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64ED0B-9788-4D4F-AB7A-63805BD658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2658880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8AA0B-66B4-4E9F-B983-F73880979A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49246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20C244-2B27-4CA7-9378-FBF67DA5FC9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5111026"/>
      </p:ext>
    </p:extLst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D63E21-CDCF-4794-B7AE-BD3A1A08081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5032548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A1EEAD-CC79-4F97-A7C4-05F8635459D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4390448"/>
      </p:ext>
    </p:extLst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F5AF09-B9BA-4E63-91A4-C849ED5A808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3408414"/>
      </p:ext>
    </p:extLst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99B648-F290-495F-9F90-CD215C3424A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9416246"/>
      </p:ext>
    </p:extLst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53BBF5-9D01-4518-8328-3A1731449DB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257331"/>
      </p:ext>
    </p:extLst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1D845D-21C4-4168-9D19-8DF50E7C0E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5378022"/>
      </p:ext>
    </p:extLst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7B93DD-6C34-405D-894A-EB0ED5BF39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7245290"/>
      </p:ext>
    </p:extLst>
  </p:cSld>
  <p:clrMapOvr>
    <a:masterClrMapping/>
  </p:clrMapOvr>
  <p:transition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53CCC8-30C4-4748-A716-88A52DCABE40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1856B-0A6C-48C4-81D3-285898FC8B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0482767"/>
      </p:ext>
    </p:extLst>
  </p:cSld>
  <p:clrMapOvr>
    <a:masterClrMapping/>
  </p:clrMapOvr>
  <p:transition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3EB67-6EF4-48BB-A85E-A8D9AEE0F3B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A2DAB-BA51-44B5-A514-47B9F29D639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9365408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788D8-EACA-46FE-B8F7-9DA92C134B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46349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1E4146-F7E9-45A6-BC2D-AC322B4B5117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CD086-0DD7-416C-801D-1FDC4A20972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5302692"/>
      </p:ext>
    </p:extLst>
  </p:cSld>
  <p:clrMapOvr>
    <a:masterClrMapping/>
  </p:clrMapOvr>
  <p:transition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F6A2F3-3D75-48D2-B437-765401BDC13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76FDE-5D4A-4652-9C4E-2EAB9B35EE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790083"/>
      </p:ext>
    </p:extLst>
  </p:cSld>
  <p:clrMapOvr>
    <a:masterClrMapping/>
  </p:clrMapOvr>
  <p:transition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DF0B74-09EB-49A8-B624-E691957C2A5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7DAF6-9A35-4E15-B03D-E4B7767DE6D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2122520"/>
      </p:ext>
    </p:extLst>
  </p:cSld>
  <p:clrMapOvr>
    <a:masterClrMapping/>
  </p:clrMapOvr>
  <p:transition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F0DA-E009-42BE-94DE-79B1C80FD4D9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52C21-1FCB-4ED7-8E81-D3114C4612F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9321719"/>
      </p:ext>
    </p:extLst>
  </p:cSld>
  <p:clrMapOvr>
    <a:masterClrMapping/>
  </p:clrMapOvr>
  <p:transition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0FC183-C01F-40D7-9CA5-2D317EA363A0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B4180-740C-4C69-B0EA-C1101DB4ED9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1660502"/>
      </p:ext>
    </p:extLst>
  </p:cSld>
  <p:clrMapOvr>
    <a:masterClrMapping/>
  </p:clrMapOvr>
  <p:transition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373EAC-D1B3-43D3-894C-01B2173E4E2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C728E-4A97-49CA-BB7D-8566661674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717319"/>
      </p:ext>
    </p:extLst>
  </p:cSld>
  <p:clrMapOvr>
    <a:masterClrMapping/>
  </p:clrMapOvr>
  <p:transition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BB478E-E457-4CAA-9761-5858E3A2EB54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D1656-B777-4226-A6C4-784BEC32C57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539675"/>
      </p:ext>
    </p:extLst>
  </p:cSld>
  <p:clrMapOvr>
    <a:masterClrMapping/>
  </p:clrMapOvr>
  <p:transition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56889A-1918-4072-97FC-CE48077A7D5A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41341-43A9-47BC-9C94-47E919C52AE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9501255"/>
      </p:ext>
    </p:extLst>
  </p:cSld>
  <p:clrMapOvr>
    <a:masterClrMapping/>
  </p:clrMapOvr>
  <p:transition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05B6C-8790-4840-8A3D-DA6F0FDD16E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569F0-BD3D-4F76-9EEE-D99F6807F0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2213063"/>
      </p:ext>
    </p:extLst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0A88F7-38C6-4649-9A25-F6DE017A6E7B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D6D46-B371-4939-9CB6-07AC46E05C5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0655002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6184D-26EC-4961-901F-500D9E832D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38756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5A22-1C67-46C0-B3CB-9D32C9469914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9F8AA-FF5A-4A83-883A-32EBB3E5110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9216491"/>
      </p:ext>
    </p:extLst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3876B-2179-48CC-8FB9-5B559B4AA202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A6F63-40E3-459F-B7D3-A00D819198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7277716"/>
      </p:ext>
    </p:extLst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BDEFBD-4DEC-42F8-8B2C-BD8CC18F042B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B3622-EAF9-4FB3-A918-07F86E2659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4662196"/>
      </p:ext>
    </p:extLst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EF95D6-E86E-4C14-99CB-A18B67C8CB8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852C3-8ACC-41C2-9C21-C7D82DABB50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5854124"/>
      </p:ext>
    </p:extLst>
  </p:cSld>
  <p:clrMapOvr>
    <a:masterClrMapping/>
  </p:clrMapOvr>
  <p:transition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A7ECAC-59FE-4705-B5C5-78393926DA4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2BDD0-9C1D-4CE6-8B48-E0B3FC30C3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73639"/>
      </p:ext>
    </p:extLst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ABBBDB-3649-49C6-94C3-4F12CF19C3C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CEC8C-B680-4A90-B72E-CD5795D7973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7070916"/>
      </p:ext>
    </p:extLst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23C356-8352-4396-B31B-D65590ECBBD9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5C23A-B668-4CBE-A218-407525AD9A4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40225138"/>
      </p:ext>
    </p:extLst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85E673-50B2-49F0-988E-D68447CA59CE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9A09D-A10B-42BC-9F0F-2DD81C79C8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2861203"/>
      </p:ext>
    </p:extLst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9CD9D7-9C56-49E8-81B3-C360623F1F48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B559E-6BAF-4418-BCDD-09ED61E0E98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1513102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D8F135-E42C-42AA-AE8D-1543B25356E7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7FBCE-030A-4F50-A211-6D9C59E1100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44873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0E270-C6E3-40A2-9421-19BECC98CF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117334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14CE-D69F-4A4B-899B-786595A427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6109456"/>
      </p:ext>
    </p:extLst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3D02D-B4F5-4E86-8647-7A38D530A7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9350703"/>
      </p:ext>
    </p:extLst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365D4-927C-4157-910E-CC737D53DB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0002372"/>
      </p:ext>
    </p:extLst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D16F8-BCB7-4C5D-851D-B707D4DD16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5430835"/>
      </p:ext>
    </p:extLst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B600F-ABB8-4653-95C2-66C472B1D3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6761594"/>
      </p:ext>
    </p:extLst>
  </p:cSld>
  <p:clrMapOvr>
    <a:masterClrMapping/>
  </p:clrMapOvr>
  <p:transition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8173-EEE1-4339-9769-4C26060460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8805660"/>
      </p:ext>
    </p:extLst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9DEBF-D8B8-4A64-B722-60F6585073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9859582"/>
      </p:ext>
    </p:extLst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33ECE-486D-4AE5-97E0-74ED732856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0143323"/>
      </p:ext>
    </p:extLst>
  </p:cSld>
  <p:clrMapOvr>
    <a:masterClrMapping/>
  </p:clrMapOvr>
  <p:transition>
    <p:random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16FD3-C50C-417D-9CC8-07BB55DC79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50701538"/>
      </p:ext>
    </p:extLst>
  </p:cSld>
  <p:clrMapOvr>
    <a:masterClrMapping/>
  </p:clrMapOvr>
  <p:transition>
    <p:random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144F3-220B-40F8-8ADE-FFEC83DCD9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3706172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13E2C-A403-485F-B1BF-7616D63174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465175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C95FE-C33F-4D69-8728-6750E265B8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3113298"/>
      </p:ext>
    </p:extLst>
  </p:cSld>
  <p:clrMapOvr>
    <a:masterClrMapping/>
  </p:clrMapOvr>
  <p:transition>
    <p:random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A8134E-2502-4CAA-9AC4-1326507BC0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16122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00FD6C-97D2-4B10-A8EA-868746AD19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3090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8125E3-C1FE-43B3-B2A3-C93D0C6512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23976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DC30C7-ECDC-486A-8ACA-F0DC6950025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69008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42BAC1-5150-46C0-91A2-4292A98335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171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A43C4D-729A-4DC2-9F25-0D85A480CB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1286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99D4D1-9DF9-4003-9655-F5DF91113F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75093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CA5835-978C-4C2B-A480-E55D6509C7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99781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72270-E7EC-4102-9D74-D3800FACDFD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714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0E62F-D702-4D30-88D0-34285E3A99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043304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B184F-C054-4738-9BB7-466DD7739D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27848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C1DCE9-2A9B-485C-A5BE-F2DB5305AC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120094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739A8-F549-4FBA-8A04-35B5AD15B69E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60B31-3C8A-4772-BD7B-425D48E49CD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0316754"/>
      </p:ext>
    </p:extLst>
  </p:cSld>
  <p:clrMapOvr>
    <a:masterClrMapping/>
  </p:clrMapOvr>
  <p:transition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113CAD-50AE-4284-8919-4671B71AD66B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419DB-5B7A-43B0-9FB7-F3B0D86EB2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7635503"/>
      </p:ext>
    </p:extLst>
  </p:cSld>
  <p:clrMapOvr>
    <a:masterClrMapping/>
  </p:clrMapOvr>
  <p:transition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0697BD-939B-4ACE-AD3C-ABB805D91232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6317-8342-4D56-97C4-E9D6E8D871F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3673902"/>
      </p:ext>
    </p:extLst>
  </p:cSld>
  <p:clrMapOvr>
    <a:masterClrMapping/>
  </p:clrMapOvr>
  <p:transition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3C108D-8725-4FD0-9456-ECC412B3B93A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6D7DF-9E7F-4363-86CE-5D4FD74B2D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1096387"/>
      </p:ext>
    </p:extLst>
  </p:cSld>
  <p:clrMapOvr>
    <a:masterClrMapping/>
  </p:clrMapOvr>
  <p:transition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3D3EBC-E8B7-4BB4-983B-14FD86A6177C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B3DC8-BB73-4055-B6AA-7B50F283572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7960105"/>
      </p:ext>
    </p:extLst>
  </p:cSld>
  <p:clrMapOvr>
    <a:masterClrMapping/>
  </p:clrMapOvr>
  <p:transition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CB23A-A9E3-4EF7-B5F2-7FB71D4DCD8E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1E434-0A7D-4824-9192-39D40EAA6F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9959468"/>
      </p:ext>
    </p:extLst>
  </p:cSld>
  <p:clrMapOvr>
    <a:masterClrMapping/>
  </p:clrMapOvr>
  <p:transition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390BE4-5359-4F01-BA9C-AE68BAC60215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20463-1B21-445B-AEBE-5A3EFAFD95A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3524414"/>
      </p:ext>
    </p:extLst>
  </p:cSld>
  <p:clrMapOvr>
    <a:masterClrMapping/>
  </p:clrMapOvr>
  <p:transition>
    <p:random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CFB60B-2A21-4FBD-82A7-A3E9E29BC8B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5B506-BD9B-44E4-BC2A-99153D77C8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8553175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AB97B-7522-4AA1-A6C6-EE513CB2B3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42643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3B0559-837A-408A-8F24-63E11E0250EF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6FFF9-E06F-42E7-AF77-86082E189A7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1692387"/>
      </p:ext>
    </p:extLst>
  </p:cSld>
  <p:clrMapOvr>
    <a:masterClrMapping/>
  </p:clrMapOvr>
  <p:transition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00FFE1-EDCF-401F-ACCB-97159B4A6698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3BB8D-5053-46B2-BCD5-14B1A65C97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2914594"/>
      </p:ext>
    </p:extLst>
  </p:cSld>
  <p:clrMapOvr>
    <a:masterClrMapping/>
  </p:clrMapOvr>
  <p:transition>
    <p:rand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923C90-3948-4B40-832D-DE9CF4829963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32F6C-CA3E-4413-99FC-717A24D8989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9074838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2F2AFCFB-0AD6-4982-9042-85C1CA5EC1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9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2" r:id="rId9"/>
    <p:sldLayoutId id="2147483661" r:id="rId10"/>
    <p:sldLayoutId id="2147483660" r:id="rId11"/>
    <p:sldLayoutId id="2147483659" r:id="rId12"/>
    <p:sldLayoutId id="2147483658" r:id="rId13"/>
    <p:sldLayoutId id="214748365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7274B8C0-0D1B-442D-B1BD-07354C624F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748" r:id="rId12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445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76D7652F-ED7D-4265-B278-DA9F3322AF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B3966D39-31CB-4BE8-8E8D-502D294BC347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65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97C6E730-B8F6-40EC-881C-2B615592BFA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 b="0"/>
            </a:lvl1pPr>
          </a:lstStyle>
          <a:p>
            <a:fld id="{539C0E94-01DE-4199-839F-0C6D028CCDB9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 b="0"/>
            </a:lvl1pPr>
          </a:lstStyle>
          <a:p>
            <a:endParaRPr lang="en-US" altLang="zh-CN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 b="0"/>
            </a:lvl1pPr>
          </a:lstStyle>
          <a:p>
            <a:fld id="{B24C5A2D-61FF-46C7-AD9A-07D97050BE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10CD319C-8C47-4746-912C-3028934BC2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19815" name="Picture 7" descr="学英语报社社标s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43650"/>
            <a:ext cx="1331913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D7DD0791-9412-4FC5-9F18-A3936CF662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8ACCE0FE-3C97-4455-8023-6B859EEEDFF6}" type="datetimeFigureOut">
              <a:rPr lang="zh-CN" altLang="en-US"/>
              <a:pPr/>
              <a:t>2015/8/12 Wednesday</a:t>
            </a:fld>
            <a:endParaRPr lang="en-US" altLang="zh-CN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015681C2-1B1A-4E1E-AB92-39AC87F43CC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image" Target="../media/image20.png"/><Relationship Id="rId2" Type="http://schemas.openxmlformats.org/officeDocument/2006/relationships/audio" Target="file:///C:\Documents%20and%20Settings\lenovo\&#26700;&#38754;\&#19971;&#19979;U4\07%20Unit%204%20Section%20B%20Activity%202B.mp3" TargetMode="External"/><Relationship Id="rId1" Type="http://schemas.openxmlformats.org/officeDocument/2006/relationships/themeOverride" Target="../theme/themeOverride6.xml"/><Relationship Id="rId6" Type="http://schemas.openxmlformats.org/officeDocument/2006/relationships/hyperlink" Target="file:///\\&#21016;&#20339;\unit\Unit1%20Living%20well\&#21516;&#27493;&#21548;&#21147;\unit1%20Using%20language-Listening.mp3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9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images.google.com/imgres?imgurl=www.savannahnow.com/features/NIE/Reproducibles/art/teacher.gif&amp;imgrefurl=http://www.savannahnow.com/features/NIE/reproducibles.shtml&amp;h=214&amp;w=148&amp;prev=/images%3Fq%3Dteacher%26start%3D340%26svnum%3D10%26hl%3Dzh-CN%26lr%3D%26ie%3DUTF-8%26oe%3DUTF-8%26sa%3DN" TargetMode="External"/><Relationship Id="rId1" Type="http://schemas.openxmlformats.org/officeDocument/2006/relationships/slideLayout" Target="../slideLayouts/slideLayout6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50.xml"/><Relationship Id="rId1" Type="http://schemas.openxmlformats.org/officeDocument/2006/relationships/themeOverride" Target="../theme/themeOverr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8.gi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8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4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1042988" y="908050"/>
            <a:ext cx="53657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15000"/>
              </a:lnSpc>
            </a:pPr>
            <a:r>
              <a:rPr lang="en-US" altLang="zh-CN" sz="6000">
                <a:solidFill>
                  <a:srgbClr val="FF0066"/>
                </a:solidFill>
                <a:latin typeface="Arial" pitchFamily="34" charset="0"/>
              </a:rPr>
              <a:t>Unit 4</a:t>
            </a:r>
          </a:p>
          <a:p>
            <a:pPr algn="ctr" eaLnBrk="1" hangingPunct="1">
              <a:lnSpc>
                <a:spcPct val="115000"/>
              </a:lnSpc>
            </a:pPr>
            <a:r>
              <a:rPr lang="en-US" altLang="zh-CN" sz="5400"/>
              <a:t>Don’t eat in class.</a:t>
            </a:r>
          </a:p>
        </p:txBody>
      </p:sp>
      <p:pic>
        <p:nvPicPr>
          <p:cNvPr id="59395" name="Picture 3" descr="图片2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068638"/>
            <a:ext cx="295275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2" name="Text Box 4"/>
          <p:cNvSpPr>
            <a:spLocks noChangeArrowheads="1"/>
          </p:cNvSpPr>
          <p:nvPr>
            <p:ph type="body" idx="1"/>
          </p:nvPr>
        </p:nvSpPr>
        <p:spPr>
          <a:xfrm>
            <a:off x="1476375" y="981075"/>
            <a:ext cx="5903913" cy="781050"/>
          </a:xfrm>
          <a:solidFill>
            <a:srgbClr val="FFFF99"/>
          </a:solidFill>
          <a:ln w="57150" cap="flat" cmpd="thickThin" algn="ctr">
            <a:solidFill>
              <a:srgbClr val="FF99CC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Don’t _________late at night.</a:t>
            </a:r>
          </a:p>
        </p:txBody>
      </p:sp>
      <p:pic>
        <p:nvPicPr>
          <p:cNvPr id="237573" name="Picture 5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4"/>
          <a:stretch>
            <a:fillRect/>
          </a:stretch>
        </p:blipFill>
        <p:spPr bwMode="auto">
          <a:xfrm>
            <a:off x="2339975" y="2111375"/>
            <a:ext cx="6265863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771775" y="1058863"/>
            <a:ext cx="2101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watch TV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75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37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 uiExpand="1" build="p" animBg="1"/>
      <p:bldP spid="153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4" name="Text Box 4"/>
          <p:cNvSpPr>
            <a:spLocks noChangeArrowheads="1"/>
          </p:cNvSpPr>
          <p:nvPr>
            <p:ph type="body" idx="1"/>
          </p:nvPr>
        </p:nvSpPr>
        <p:spPr>
          <a:xfrm>
            <a:off x="2555875" y="836613"/>
            <a:ext cx="4464050" cy="781050"/>
          </a:xfrm>
          <a:solidFill>
            <a:srgbClr val="FFFF99"/>
          </a:solidFill>
          <a:ln w="57150" cap="flat" cmpd="thickThin" algn="ctr">
            <a:solidFill>
              <a:srgbClr val="FF99CC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Don’t_____________.</a:t>
            </a:r>
          </a:p>
        </p:txBody>
      </p:sp>
      <p:pic>
        <p:nvPicPr>
          <p:cNvPr id="240646" name="Picture 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916113"/>
            <a:ext cx="54737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851275" y="908050"/>
            <a:ext cx="2813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eat in the bed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06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40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4" grpId="0" uiExpan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6" name="Text Box 4"/>
          <p:cNvSpPr>
            <a:spLocks noChangeArrowheads="1"/>
          </p:cNvSpPr>
          <p:nvPr>
            <p:ph type="body" idx="1"/>
          </p:nvPr>
        </p:nvSpPr>
        <p:spPr>
          <a:xfrm>
            <a:off x="395288" y="5300663"/>
            <a:ext cx="8497887" cy="781050"/>
          </a:xfrm>
          <a:solidFill>
            <a:srgbClr val="FFFF99"/>
          </a:solidFill>
          <a:ln w="57150" cap="flat" cmpd="thickThin" algn="ctr">
            <a:solidFill>
              <a:srgbClr val="FF99CC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He______ clean the bedroom on Sunday.</a:t>
            </a:r>
          </a:p>
        </p:txBody>
      </p:sp>
      <p:pic>
        <p:nvPicPr>
          <p:cNvPr id="238597" name="Picture 5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908050"/>
            <a:ext cx="5473700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187450" y="5373688"/>
            <a:ext cx="1339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has to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859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238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6" grpId="0" uiExpand="1" build="p" animBg="1"/>
      <p:bldP spid="174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20" name="Text Box 4"/>
          <p:cNvSpPr>
            <a:spLocks noChangeArrowheads="1"/>
          </p:cNvSpPr>
          <p:nvPr>
            <p:ph type="body" idx="1"/>
          </p:nvPr>
        </p:nvSpPr>
        <p:spPr>
          <a:xfrm>
            <a:off x="1476375" y="404813"/>
            <a:ext cx="6624638" cy="781050"/>
          </a:xfrm>
          <a:solidFill>
            <a:srgbClr val="FFFF99"/>
          </a:solidFill>
          <a:ln w="57150" cap="flat" cmpd="thickThin" algn="ctr">
            <a:solidFill>
              <a:srgbClr val="FF99CC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____________too late on Sunday.</a:t>
            </a:r>
          </a:p>
        </p:txBody>
      </p:sp>
      <p:pic>
        <p:nvPicPr>
          <p:cNvPr id="239621" name="Picture 5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2875"/>
            <a:ext cx="498157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547813" y="476250"/>
            <a:ext cx="262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Don’t get up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396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39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20" grpId="0" uiExpand="1" build="p" animBg="1"/>
      <p:bldP spid="184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Rectangle 4"/>
          <p:cNvSpPr>
            <a:spLocks noChangeArrowheads="1"/>
          </p:cNvSpPr>
          <p:nvPr>
            <p:ph type="body" idx="1"/>
          </p:nvPr>
        </p:nvSpPr>
        <p:spPr>
          <a:xfrm>
            <a:off x="1187450" y="5229225"/>
            <a:ext cx="7056438" cy="781050"/>
          </a:xfrm>
          <a:solidFill>
            <a:srgbClr val="FFFF99"/>
          </a:solidFill>
          <a:ln w="57150" cap="flat" cmpd="thickThin" algn="ctr">
            <a:solidFill>
              <a:srgbClr val="FF99CC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___________________late at night.</a:t>
            </a:r>
          </a:p>
        </p:txBody>
      </p:sp>
      <p:pic>
        <p:nvPicPr>
          <p:cNvPr id="241669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765175"/>
            <a:ext cx="6337300" cy="419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187450" y="5300663"/>
            <a:ext cx="4286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3333FF"/>
                </a:solidFill>
              </a:rPr>
              <a:t>Don’t play the guitar</a:t>
            </a:r>
            <a:endParaRPr lang="zh-CN" altLang="en-US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16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1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8" grpId="0" uiExpand="1" build="p" animBg="1"/>
      <p:bldP spid="194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1258888" y="2133600"/>
            <a:ext cx="6553200" cy="2944813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4800">
                <a:solidFill>
                  <a:srgbClr val="0000FF"/>
                </a:solidFill>
              </a:rPr>
              <a:t>When you are unhappy about something, who do you like to talk to? 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106363" y="1196975"/>
            <a:ext cx="2735262" cy="762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9933FF"/>
                </a:solidFill>
                <a:latin typeface="Arial" pitchFamily="34" charset="0"/>
              </a:rPr>
              <a:t>Pair work</a:t>
            </a:r>
            <a:endParaRPr lang="en-US" altLang="zh-CN" sz="4400"/>
          </a:p>
        </p:txBody>
      </p:sp>
      <p:pic>
        <p:nvPicPr>
          <p:cNvPr id="97323" name="Picture 43" descr="gif04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125538"/>
            <a:ext cx="180022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84" name="Oval 8"/>
          <p:cNvSpPr>
            <a:spLocks noChangeArrowheads="1"/>
          </p:cNvSpPr>
          <p:nvPr/>
        </p:nvSpPr>
        <p:spPr bwMode="auto">
          <a:xfrm>
            <a:off x="539750" y="2378075"/>
            <a:ext cx="933450" cy="868363"/>
          </a:xfrm>
          <a:prstGeom prst="ellipse">
            <a:avLst/>
          </a:prstGeom>
          <a:solidFill>
            <a:srgbClr val="CC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zh-CN">
                <a:latin typeface="Arial" pitchFamily="34" charset="0"/>
              </a:rPr>
              <a:t>2a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17649cadc8f1abdb6ba88442b0f4bb7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5616575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5" name="Picture 3" descr="listen_CD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8" t="11958" r="18153" b="10512"/>
          <a:stretch>
            <a:fillRect/>
          </a:stretch>
        </p:blipFill>
        <p:spPr bwMode="auto">
          <a:xfrm>
            <a:off x="0" y="0"/>
            <a:ext cx="1000125" cy="112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6" name="Picture 4" descr="listen-logo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636838"/>
            <a:ext cx="4679950" cy="2176462"/>
          </a:xfrm>
          <a:prstGeom prst="rect">
            <a:avLst/>
          </a:prstGeom>
          <a:solidFill>
            <a:srgbClr val="FFFFFF">
              <a:alpha val="96001"/>
            </a:srgbClr>
          </a:solidFill>
        </p:spPr>
      </p:pic>
      <p:pic>
        <p:nvPicPr>
          <p:cNvPr id="125957" name="Picture 5" descr="Noname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84325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4572000" y="4941888"/>
            <a:ext cx="26654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0000FF"/>
                </a:solidFill>
                <a:latin typeface="Arial" pitchFamily="34" charset="0"/>
              </a:rPr>
              <a:t>Click it.</a:t>
            </a:r>
          </a:p>
        </p:txBody>
      </p:sp>
      <p:sp>
        <p:nvSpPr>
          <p:cNvPr id="125960" name="Oval 8"/>
          <p:cNvSpPr>
            <a:spLocks noChangeArrowheads="1"/>
          </p:cNvSpPr>
          <p:nvPr/>
        </p:nvSpPr>
        <p:spPr bwMode="auto">
          <a:xfrm>
            <a:off x="5292725" y="1417638"/>
            <a:ext cx="1079500" cy="954087"/>
          </a:xfrm>
          <a:prstGeom prst="ellipse">
            <a:avLst/>
          </a:prstGeom>
          <a:solidFill>
            <a:srgbClr val="CC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zh-CN" sz="4000">
                <a:latin typeface="Arial" pitchFamily="34" charset="0"/>
              </a:rPr>
              <a:t>2b</a:t>
            </a:r>
          </a:p>
        </p:txBody>
      </p:sp>
      <p:pic>
        <p:nvPicPr>
          <p:cNvPr id="125961" name="07 Unit 4 Section B Activity 2B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157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59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85" fill="hold"/>
                                        <p:tgtEl>
                                          <p:spTgt spid="1259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96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96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11188" y="188913"/>
            <a:ext cx="7993062" cy="1025525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kumimoji="1" lang="en-US" altLang="zh-CN">
                <a:solidFill>
                  <a:srgbClr val="6600CC"/>
                </a:solidFill>
              </a:rPr>
              <a:t>Read the letters, </a:t>
            </a:r>
            <a:r>
              <a:rPr kumimoji="1" lang="en-US" altLang="zh-CN" u="sng">
                <a:solidFill>
                  <a:srgbClr val="6600CC"/>
                </a:solidFill>
              </a:rPr>
              <a:t>Underline</a:t>
            </a:r>
            <a:r>
              <a:rPr kumimoji="1" lang="en-US" altLang="zh-CN">
                <a:solidFill>
                  <a:srgbClr val="6600CC"/>
                </a:solidFill>
              </a:rPr>
              <a:t> the rules for Molly. </a:t>
            </a:r>
          </a:p>
        </p:txBody>
      </p:sp>
      <p:sp>
        <p:nvSpPr>
          <p:cNvPr id="4103" name="Oval 7"/>
          <p:cNvSpPr>
            <a:spLocks noChangeArrowheads="1"/>
          </p:cNvSpPr>
          <p:nvPr/>
        </p:nvSpPr>
        <p:spPr bwMode="auto">
          <a:xfrm>
            <a:off x="107950" y="188913"/>
            <a:ext cx="576263" cy="576262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2b</a:t>
            </a:r>
          </a:p>
        </p:txBody>
      </p:sp>
      <p:pic>
        <p:nvPicPr>
          <p:cNvPr id="4105" name="Picture 9" descr="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8135937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2916238" y="3141663"/>
            <a:ext cx="5111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V="1">
            <a:off x="611188" y="3789363"/>
            <a:ext cx="9366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5508625" y="2565400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900113" y="4365625"/>
            <a:ext cx="7416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7235825" y="4941888"/>
            <a:ext cx="15843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684213" y="5589588"/>
            <a:ext cx="647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684213" y="6237288"/>
            <a:ext cx="15113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7740650" y="5589588"/>
            <a:ext cx="10080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2411413" y="6237288"/>
            <a:ext cx="30972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" grpId="0" animBg="1"/>
      <p:bldP spid="4107" grpId="0" animBg="1"/>
      <p:bldP spid="4108" grpId="0" animBg="1"/>
      <p:bldP spid="4109" grpId="0" animBg="1"/>
      <p:bldP spid="4110" grpId="0" animBg="1"/>
      <p:bldP spid="4111" grpId="0" animBg="1"/>
      <p:bldP spid="4112" grpId="0" animBg="1"/>
      <p:bldP spid="4113" grpId="0" animBg="1"/>
      <p:bldP spid="41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38" name="Picture 14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8207375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29" name="Line 5"/>
          <p:cNvSpPr>
            <a:spLocks noChangeShapeType="1"/>
          </p:cNvSpPr>
          <p:nvPr/>
        </p:nvSpPr>
        <p:spPr bwMode="auto">
          <a:xfrm>
            <a:off x="539750" y="1412875"/>
            <a:ext cx="12239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 flipV="1">
            <a:off x="3779838" y="1412875"/>
            <a:ext cx="43926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1" name="Line 7"/>
          <p:cNvSpPr>
            <a:spLocks noChangeShapeType="1"/>
          </p:cNvSpPr>
          <p:nvPr/>
        </p:nvSpPr>
        <p:spPr bwMode="auto">
          <a:xfrm>
            <a:off x="3203575" y="908050"/>
            <a:ext cx="47529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2" name="Line 8"/>
          <p:cNvSpPr>
            <a:spLocks noChangeShapeType="1"/>
          </p:cNvSpPr>
          <p:nvPr/>
        </p:nvSpPr>
        <p:spPr bwMode="auto">
          <a:xfrm>
            <a:off x="539750" y="1989138"/>
            <a:ext cx="51117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3" name="Line 9"/>
          <p:cNvSpPr>
            <a:spLocks noChangeShapeType="1"/>
          </p:cNvSpPr>
          <p:nvPr/>
        </p:nvSpPr>
        <p:spPr bwMode="auto">
          <a:xfrm>
            <a:off x="539750" y="2997200"/>
            <a:ext cx="45370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4" name="Line 10"/>
          <p:cNvSpPr>
            <a:spLocks noChangeShapeType="1"/>
          </p:cNvSpPr>
          <p:nvPr/>
        </p:nvSpPr>
        <p:spPr bwMode="auto">
          <a:xfrm>
            <a:off x="5795963" y="1989138"/>
            <a:ext cx="21605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5" name="Line 11"/>
          <p:cNvSpPr>
            <a:spLocks noChangeShapeType="1"/>
          </p:cNvSpPr>
          <p:nvPr/>
        </p:nvSpPr>
        <p:spPr bwMode="auto">
          <a:xfrm>
            <a:off x="4067175" y="2492375"/>
            <a:ext cx="10096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6" name="Line 12"/>
          <p:cNvSpPr>
            <a:spLocks noChangeShapeType="1"/>
          </p:cNvSpPr>
          <p:nvPr/>
        </p:nvSpPr>
        <p:spPr bwMode="auto">
          <a:xfrm>
            <a:off x="7740650" y="5589588"/>
            <a:ext cx="10080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7" name="Line 13"/>
          <p:cNvSpPr>
            <a:spLocks noChangeShapeType="1"/>
          </p:cNvSpPr>
          <p:nvPr/>
        </p:nvSpPr>
        <p:spPr bwMode="auto">
          <a:xfrm>
            <a:off x="539750" y="3644900"/>
            <a:ext cx="18716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39" name="Line 15"/>
          <p:cNvSpPr>
            <a:spLocks noChangeShapeType="1"/>
          </p:cNvSpPr>
          <p:nvPr/>
        </p:nvSpPr>
        <p:spPr bwMode="auto">
          <a:xfrm>
            <a:off x="539750" y="4221163"/>
            <a:ext cx="45370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4640" name="Line 16"/>
          <p:cNvSpPr>
            <a:spLocks noChangeShapeType="1"/>
          </p:cNvSpPr>
          <p:nvPr/>
        </p:nvSpPr>
        <p:spPr bwMode="auto">
          <a:xfrm>
            <a:off x="3635375" y="3644900"/>
            <a:ext cx="14414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5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 animBg="1"/>
      <p:bldP spid="154630" grpId="0" animBg="1"/>
      <p:bldP spid="154631" grpId="0" animBg="1"/>
      <p:bldP spid="154632" grpId="0" animBg="1"/>
      <p:bldP spid="154633" grpId="0" animBg="1"/>
      <p:bldP spid="154634" grpId="0" animBg="1"/>
      <p:bldP spid="154635" grpId="0" animBg="1"/>
      <p:bldP spid="154637" grpId="0" animBg="1"/>
      <p:bldP spid="154639" grpId="0" animBg="1"/>
      <p:bldP spid="1546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07950" y="1481138"/>
            <a:ext cx="903605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/>
              <a:t>1. Is Molly Brown happy? Why or why not?</a:t>
            </a:r>
          </a:p>
          <a:p>
            <a:pPr eaLnBrk="1" hangingPunct="1">
              <a:lnSpc>
                <a:spcPct val="110000"/>
              </a:lnSpc>
              <a:buFontTx/>
              <a:buChar char="•"/>
            </a:pPr>
            <a:endParaRPr lang="en-US" altLang="zh-CN"/>
          </a:p>
          <a:p>
            <a:pPr eaLnBrk="1" hangingPunct="1">
              <a:lnSpc>
                <a:spcPct val="110000"/>
              </a:lnSpc>
            </a:pPr>
            <a:endParaRPr lang="en-US" altLang="zh-CN"/>
          </a:p>
          <a:p>
            <a:pPr eaLnBrk="1" hangingPunct="1">
              <a:lnSpc>
                <a:spcPct val="110000"/>
              </a:lnSpc>
            </a:pPr>
            <a:endParaRPr lang="en-US" altLang="zh-CN"/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2. When does she have to get up every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/>
              <a:t>     morning?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576263" y="2247900"/>
            <a:ext cx="3744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No, she isn’t. 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576263" y="3003550"/>
            <a:ext cx="8388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Because she has many rules in her family.</a:t>
            </a: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755650" y="5373688"/>
            <a:ext cx="7777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She has to get up at six o’clock.</a:t>
            </a:r>
          </a:p>
        </p:txBody>
      </p:sp>
      <p:sp>
        <p:nvSpPr>
          <p:cNvPr id="79882" name="WordArt 10"/>
          <p:cNvSpPr>
            <a:spLocks noChangeArrowheads="1" noChangeShapeType="1" noTextEdit="1"/>
          </p:cNvSpPr>
          <p:nvPr/>
        </p:nvSpPr>
        <p:spPr bwMode="auto">
          <a:xfrm>
            <a:off x="107950" y="115888"/>
            <a:ext cx="3240088" cy="9604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Arial"/>
                <a:cs typeface="Arial"/>
              </a:rPr>
              <a:t>Read and answer.</a:t>
            </a:r>
            <a:endParaRPr lang="zh-CN" altLang="en-US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/>
      <p:bldP spid="192517" grpId="0"/>
      <p:bldP spid="1925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3381375" y="1989138"/>
            <a:ext cx="35941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400">
                <a:solidFill>
                  <a:srgbClr val="CC0099"/>
                </a:solidFill>
              </a:rPr>
              <a:t>Section B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5400">
                <a:solidFill>
                  <a:srgbClr val="CC0099"/>
                </a:solidFill>
              </a:rPr>
              <a:t>Period Two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50825" y="404813"/>
            <a:ext cx="8424863" cy="520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5800" indent="-685800">
              <a:lnSpc>
                <a:spcPct val="110000"/>
              </a:lnSpc>
            </a:pPr>
            <a:r>
              <a:rPr lang="en-US" altLang="zh-CN"/>
              <a:t>3. Can she play basketball after school? </a:t>
            </a:r>
          </a:p>
          <a:p>
            <a:pPr marL="685800" indent="-685800">
              <a:lnSpc>
                <a:spcPct val="110000"/>
              </a:lnSpc>
            </a:pPr>
            <a:r>
              <a:rPr lang="en-US" altLang="zh-CN"/>
              <a:t>    Why?</a:t>
            </a:r>
          </a:p>
          <a:p>
            <a:pPr marL="685800" indent="-685800">
              <a:lnSpc>
                <a:spcPct val="110000"/>
              </a:lnSpc>
            </a:pPr>
            <a:endParaRPr lang="en-US" altLang="zh-CN"/>
          </a:p>
          <a:p>
            <a:pPr marL="685800" indent="-685800"/>
            <a:endParaRPr lang="en-US" altLang="zh-CN"/>
          </a:p>
          <a:p>
            <a:pPr marL="685800" indent="-685800"/>
            <a:endParaRPr lang="en-US" altLang="zh-CN"/>
          </a:p>
          <a:p>
            <a:pPr marL="685800" indent="-685800"/>
            <a:r>
              <a:rPr lang="en-US" altLang="zh-CN"/>
              <a:t>4. Can she watch TV after dinner?</a:t>
            </a:r>
          </a:p>
          <a:p>
            <a:pPr marL="685800" indent="-685800"/>
            <a:endParaRPr lang="en-US" altLang="zh-CN"/>
          </a:p>
          <a:p>
            <a:pPr marL="685800" indent="-685800"/>
            <a:endParaRPr lang="en-US" altLang="zh-CN"/>
          </a:p>
          <a:p>
            <a:pPr marL="685800" indent="-685800"/>
            <a:r>
              <a:rPr lang="en-US" altLang="zh-CN"/>
              <a:t>5. When does she have to go to bed?</a:t>
            </a:r>
          </a:p>
        </p:txBody>
      </p:sp>
      <p:sp>
        <p:nvSpPr>
          <p:cNvPr id="192520" name="Text Box 8"/>
          <p:cNvSpPr txBox="1">
            <a:spLocks noChangeArrowheads="1"/>
          </p:cNvSpPr>
          <p:nvPr/>
        </p:nvSpPr>
        <p:spPr bwMode="auto">
          <a:xfrm>
            <a:off x="825500" y="1773238"/>
            <a:ext cx="3889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No, she can’t. </a:t>
            </a:r>
          </a:p>
        </p:txBody>
      </p:sp>
      <p:sp>
        <p:nvSpPr>
          <p:cNvPr id="192521" name="Text Box 9"/>
          <p:cNvSpPr txBox="1">
            <a:spLocks noChangeArrowheads="1"/>
          </p:cNvSpPr>
          <p:nvPr/>
        </p:nvSpPr>
        <p:spPr bwMode="auto">
          <a:xfrm>
            <a:off x="825500" y="2420938"/>
            <a:ext cx="7561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Because she must do her homework. </a:t>
            </a:r>
          </a:p>
        </p:txBody>
      </p:sp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755650" y="3933825"/>
            <a:ext cx="77771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No, she can’t. She must read a book before she can watch TV.</a:t>
            </a:r>
          </a:p>
        </p:txBody>
      </p:sp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684213" y="5661025"/>
            <a:ext cx="7921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She has to go to bed before ten o’clock.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3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20" grpId="0" autoUpdateAnimBg="0"/>
      <p:bldP spid="192521" grpId="0" autoUpdateAnimBg="0"/>
      <p:bldP spid="193539" grpId="0" autoUpdateAnimBg="0"/>
      <p:bldP spid="1935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215900" y="700088"/>
            <a:ext cx="8893175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5800" indent="-685800"/>
            <a:r>
              <a:rPr lang="en-US" altLang="zh-CN"/>
              <a:t>6. Can she leave the dirty dishes in the kitchen?</a:t>
            </a:r>
          </a:p>
          <a:p>
            <a:pPr marL="685800" indent="-685800"/>
            <a:endParaRPr lang="en-US" altLang="zh-CN"/>
          </a:p>
          <a:p>
            <a:pPr marL="685800" indent="-685800"/>
            <a:endParaRPr lang="en-US" altLang="zh-CN"/>
          </a:p>
          <a:p>
            <a:pPr marL="685800" indent="-685800"/>
            <a:r>
              <a:rPr lang="en-US" altLang="zh-CN"/>
              <a:t>7. Why she have to run to school?</a:t>
            </a:r>
          </a:p>
          <a:p>
            <a:pPr marL="685800" indent="-685800"/>
            <a:endParaRPr lang="en-US" altLang="zh-CN"/>
          </a:p>
          <a:p>
            <a:pPr marL="685800" indent="-685800"/>
            <a:endParaRPr lang="en-US" altLang="zh-CN"/>
          </a:p>
          <a:p>
            <a:pPr marL="685800" indent="-685800"/>
            <a:r>
              <a:rPr lang="en-US" altLang="zh-CN"/>
              <a:t>8. Does she have any fun?</a:t>
            </a:r>
          </a:p>
          <a:p>
            <a:pPr marL="685800" indent="-685800"/>
            <a:endParaRPr lang="en-US" altLang="zh-CN"/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863600" y="1924050"/>
            <a:ext cx="3241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No, she can’t.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647700" y="3724275"/>
            <a:ext cx="79216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Because she can’t be late for school.</a:t>
            </a: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719138" y="5380038"/>
            <a:ext cx="3889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0000FF"/>
                </a:solidFill>
              </a:rPr>
              <a:t>No, she doesn’t.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3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3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1" grpId="0" autoUpdateAnimBg="0"/>
      <p:bldP spid="193542" grpId="0" autoUpdateAnimBg="0"/>
      <p:bldP spid="19354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9" name="Picture 7" descr="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04813"/>
            <a:ext cx="17637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WordArt 8"/>
          <p:cNvSpPr>
            <a:spLocks noChangeArrowheads="1" noChangeShapeType="1" noTextEdit="1"/>
          </p:cNvSpPr>
          <p:nvPr/>
        </p:nvSpPr>
        <p:spPr bwMode="auto">
          <a:xfrm>
            <a:off x="287338" y="1036638"/>
            <a:ext cx="3960812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Bradley Hand ITC"/>
              </a:rPr>
              <a:t>Discussion </a:t>
            </a:r>
            <a:endParaRPr lang="zh-CN" altLang="en-US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Bradley Hand ITC"/>
            </a:endParaRPr>
          </a:p>
        </p:txBody>
      </p:sp>
      <p:sp>
        <p:nvSpPr>
          <p:cNvPr id="88071" name="Text Box 9"/>
          <p:cNvSpPr txBox="1">
            <a:spLocks noChangeArrowheads="1"/>
          </p:cNvSpPr>
          <p:nvPr/>
        </p:nvSpPr>
        <p:spPr bwMode="auto">
          <a:xfrm>
            <a:off x="144463" y="2620963"/>
            <a:ext cx="7499350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华文隶书" pitchFamily="2" charset="-122"/>
              </a:rPr>
              <a:t>If you’re Dr Know, what suggestions (</a:t>
            </a:r>
            <a:r>
              <a:rPr lang="zh-CN" altLang="en-US">
                <a:ea typeface="华文隶书" pitchFamily="2" charset="-122"/>
              </a:rPr>
              <a:t>建议</a:t>
            </a:r>
            <a:r>
              <a:rPr lang="en-US" altLang="zh-CN">
                <a:ea typeface="华文隶书" pitchFamily="2" charset="-122"/>
              </a:rPr>
              <a:t>, </a:t>
            </a:r>
            <a:r>
              <a:rPr lang="zh-CN" altLang="en-US">
                <a:ea typeface="华文隶书" pitchFamily="2" charset="-122"/>
              </a:rPr>
              <a:t>意见</a:t>
            </a:r>
            <a:r>
              <a:rPr lang="en-US" altLang="zh-CN">
                <a:ea typeface="华文隶书" pitchFamily="2" charset="-122"/>
              </a:rPr>
              <a:t>) would you like to give Molly Brown?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华文隶书" pitchFamily="2" charset="-122"/>
              </a:rPr>
              <a:t>Please discuss in groups of four, then tell the class your suggestions.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07950" y="1047750"/>
            <a:ext cx="903605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zh-CN"/>
              <a:t>Molly_____ play basketball on school </a:t>
            </a:r>
          </a:p>
          <a:p>
            <a:pPr eaLnBrk="1" hangingPunct="1"/>
            <a:r>
              <a:rPr lang="en-US" altLang="zh-CN"/>
              <a:t>   days, but she ___ play it on weekends.</a:t>
            </a:r>
          </a:p>
          <a:p>
            <a:pPr eaLnBrk="1" hangingPunct="1"/>
            <a:r>
              <a:rPr lang="en-US" altLang="zh-CN"/>
              <a:t>2. Molly _______ do her homework first </a:t>
            </a:r>
          </a:p>
          <a:p>
            <a:pPr eaLnBrk="1" hangingPunct="1"/>
            <a:r>
              <a:rPr lang="en-US" altLang="zh-CN"/>
              <a:t>    when she gets home.</a:t>
            </a:r>
          </a:p>
          <a:p>
            <a:pPr eaLnBrk="1" hangingPunct="1"/>
            <a:r>
              <a:rPr lang="en-US" altLang="zh-CN"/>
              <a:t>3. Molly ____ watch TV before she reads a </a:t>
            </a:r>
          </a:p>
          <a:p>
            <a:pPr eaLnBrk="1" hangingPunct="1"/>
            <a:r>
              <a:rPr lang="en-US" altLang="zh-CN"/>
              <a:t>    book after dinner.</a:t>
            </a:r>
          </a:p>
          <a:p>
            <a:pPr eaLnBrk="1" hangingPunct="1"/>
            <a:r>
              <a:rPr lang="en-US" altLang="zh-CN"/>
              <a:t>4. At school, Molly ____ be noisy or eat in </a:t>
            </a:r>
          </a:p>
          <a:p>
            <a:pPr eaLnBrk="1" hangingPunct="1"/>
            <a:r>
              <a:rPr lang="en-US" altLang="zh-CN"/>
              <a:t>    class.</a:t>
            </a:r>
          </a:p>
          <a:p>
            <a:pPr eaLnBrk="1" hangingPunct="1"/>
            <a:r>
              <a:rPr lang="en-US" altLang="zh-CN"/>
              <a:t>5. Parents and schools make rules to help </a:t>
            </a:r>
          </a:p>
          <a:p>
            <a:pPr eaLnBrk="1" hangingPunct="1"/>
            <a:r>
              <a:rPr lang="en-US" altLang="zh-CN"/>
              <a:t>    students. So students ____ follow the rules.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1619250" y="1052513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can’t 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3059113" y="1628775"/>
            <a:ext cx="9001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</a:t>
            </a:r>
          </a:p>
        </p:txBody>
      </p:sp>
      <p:sp>
        <p:nvSpPr>
          <p:cNvPr id="159751" name="Rectangle 7"/>
          <p:cNvSpPr>
            <a:spLocks noChangeArrowheads="1"/>
          </p:cNvSpPr>
          <p:nvPr/>
        </p:nvSpPr>
        <p:spPr bwMode="auto">
          <a:xfrm>
            <a:off x="466725" y="171450"/>
            <a:ext cx="8281988" cy="97155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>
                <a:solidFill>
                  <a:srgbClr val="6600CC"/>
                </a:solidFill>
              </a:rPr>
              <a:t> Read the letters again and complete the sentences with </a:t>
            </a:r>
            <a:r>
              <a:rPr kumimoji="1" lang="en-US" altLang="zh-CN" i="1">
                <a:solidFill>
                  <a:srgbClr val="6600CC"/>
                </a:solidFill>
              </a:rPr>
              <a:t>have to/ must, can or can’t.</a:t>
            </a:r>
            <a:r>
              <a:rPr kumimoji="1" lang="en-US" altLang="zh-CN">
                <a:solidFill>
                  <a:srgbClr val="6600CC"/>
                </a:solidFill>
              </a:rPr>
              <a:t> </a:t>
            </a:r>
          </a:p>
        </p:txBody>
      </p:sp>
      <p:sp>
        <p:nvSpPr>
          <p:cNvPr id="159752" name="Oval 8"/>
          <p:cNvSpPr>
            <a:spLocks noChangeArrowheads="1"/>
          </p:cNvSpPr>
          <p:nvPr/>
        </p:nvSpPr>
        <p:spPr bwMode="auto">
          <a:xfrm>
            <a:off x="71438" y="171450"/>
            <a:ext cx="576262" cy="576263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2c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835150" y="2133600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have to 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63713" y="3284538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can’t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79838" y="4365625"/>
            <a:ext cx="129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can’t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716463" y="6021388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must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/>
      <p:bldP spid="192517" grpId="0"/>
      <p:bldP spid="2" grpId="0"/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79388" y="1700213"/>
            <a:ext cx="8785225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/>
              <a:t>Dear Dr. Know,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/>
              <a:t>_____ you help me? I’m not happy because there too many rules at home. Every morning, I ______ get up at six o’clock. At school, I ______ wear a school uniform, and I _______ keep my hair short. After school,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395288" y="620713"/>
            <a:ext cx="8281987" cy="97155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>
                <a:solidFill>
                  <a:srgbClr val="6600CC"/>
                </a:solidFill>
              </a:rPr>
              <a:t> Complete Zhao Pei’s letters to Dr. Know using </a:t>
            </a:r>
            <a:r>
              <a:rPr kumimoji="1" lang="en-US" altLang="zh-CN" i="1">
                <a:solidFill>
                  <a:srgbClr val="6600CC"/>
                </a:solidFill>
              </a:rPr>
              <a:t>have to / must, can or can’t.</a:t>
            </a:r>
          </a:p>
        </p:txBody>
      </p:sp>
      <p:sp>
        <p:nvSpPr>
          <p:cNvPr id="163846" name="Oval 6"/>
          <p:cNvSpPr>
            <a:spLocks noChangeArrowheads="1"/>
          </p:cNvSpPr>
          <p:nvPr/>
        </p:nvSpPr>
        <p:spPr bwMode="auto">
          <a:xfrm>
            <a:off x="0" y="620713"/>
            <a:ext cx="576263" cy="576262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3a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179388" y="2420938"/>
            <a:ext cx="1223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  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3132138" y="3789363"/>
            <a:ext cx="23764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have to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203575" y="4437063"/>
            <a:ext cx="20875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have to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708400" y="5013325"/>
            <a:ext cx="2447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have to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/>
      <p:bldP spid="192517" grpId="0"/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468313" y="981075"/>
            <a:ext cx="8135937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/>
              <a:t>I _____ play with my friends or watch TV because I _____ do my homework. I _____ relax on weekends either because I _______ learn to play the piano. I never have fun, What ____ I do?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zh-CN"/>
              <a:t>Zhao Pei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827088" y="1052513"/>
            <a:ext cx="1439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can’t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3779838" y="1773238"/>
            <a:ext cx="1152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must 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779838" y="2420938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can’t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516688" y="3068638"/>
            <a:ext cx="1871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have to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348038" y="4508500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CC0000"/>
                </a:solidFill>
              </a:rPr>
              <a:t>can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7" grpId="0"/>
      <p:bldP spid="192516" grpId="0"/>
      <p:bldP spid="2" grpId="0"/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395288" y="476250"/>
            <a:ext cx="8748712" cy="1411288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>
                <a:solidFill>
                  <a:srgbClr val="6600CC"/>
                </a:solidFill>
              </a:rPr>
              <a:t> Complete the chart with the rules in your home and school. Check (√) the rules you think are unfair. </a:t>
            </a:r>
          </a:p>
        </p:txBody>
      </p:sp>
      <p:sp>
        <p:nvSpPr>
          <p:cNvPr id="165892" name="Oval 4"/>
          <p:cNvSpPr>
            <a:spLocks noChangeArrowheads="1"/>
          </p:cNvSpPr>
          <p:nvPr/>
        </p:nvSpPr>
        <p:spPr bwMode="auto">
          <a:xfrm>
            <a:off x="0" y="476250"/>
            <a:ext cx="576263" cy="576263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3b</a:t>
            </a:r>
          </a:p>
        </p:txBody>
      </p:sp>
      <p:graphicFrame>
        <p:nvGraphicFramePr>
          <p:cNvPr id="165909" name="Group 21"/>
          <p:cNvGraphicFramePr>
            <a:graphicFrameLocks noGrp="1"/>
          </p:cNvGraphicFramePr>
          <p:nvPr/>
        </p:nvGraphicFramePr>
        <p:xfrm>
          <a:off x="179388" y="2060575"/>
          <a:ext cx="8748712" cy="2895600"/>
        </p:xfrm>
        <a:graphic>
          <a:graphicData uri="http://schemas.openxmlformats.org/drawingml/2006/table">
            <a:tbl>
              <a:tblPr/>
              <a:tblGrid>
                <a:gridCol w="4375150"/>
                <a:gridCol w="4373562"/>
              </a:tblGrid>
              <a:tr h="1441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Things I have to 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Things I can</a:t>
                      </a: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pitchFamily="2" charset="-122"/>
                        </a:rPr>
                        <a:t>’</a:t>
                      </a: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4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5910" name="Rectangle 22"/>
          <p:cNvSpPr>
            <a:spLocks noChangeArrowheads="1"/>
          </p:cNvSpPr>
          <p:nvPr/>
        </p:nvSpPr>
        <p:spPr bwMode="auto">
          <a:xfrm>
            <a:off x="395288" y="5157788"/>
            <a:ext cx="8748712" cy="97155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>
                <a:solidFill>
                  <a:srgbClr val="6600CC"/>
                </a:solidFill>
              </a:rPr>
              <a:t> Write a letter to Dr. Know. Tell him about all the rules and how you feel about them.</a:t>
            </a:r>
          </a:p>
        </p:txBody>
      </p:sp>
      <p:sp>
        <p:nvSpPr>
          <p:cNvPr id="165911" name="Oval 23"/>
          <p:cNvSpPr>
            <a:spLocks noChangeArrowheads="1"/>
          </p:cNvSpPr>
          <p:nvPr/>
        </p:nvSpPr>
        <p:spPr bwMode="auto">
          <a:xfrm>
            <a:off x="0" y="5157788"/>
            <a:ext cx="576263" cy="576262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33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3c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5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10" grpId="0" animBg="1"/>
      <p:bldP spid="1659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WordArt 8"/>
          <p:cNvSpPr>
            <a:spLocks noChangeArrowheads="1" noChangeShapeType="1" noTextEdit="1"/>
          </p:cNvSpPr>
          <p:nvPr/>
        </p:nvSpPr>
        <p:spPr bwMode="auto">
          <a:xfrm>
            <a:off x="827088" y="1268413"/>
            <a:ext cx="46085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i="1" kern="10">
                <a:ln w="25400">
                  <a:solidFill>
                    <a:srgbClr val="CC0099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华文彩云"/>
                <a:ea typeface="华文彩云"/>
              </a:rPr>
              <a:t>Show time</a:t>
            </a:r>
            <a:endParaRPr lang="zh-CN" altLang="en-US" i="1" kern="10">
              <a:ln w="25400">
                <a:solidFill>
                  <a:srgbClr val="CC0099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华文彩云"/>
              <a:ea typeface="华文彩云"/>
            </a:endParaRPr>
          </a:p>
        </p:txBody>
      </p:sp>
      <p:sp>
        <p:nvSpPr>
          <p:cNvPr id="89092" name="Text Box 9"/>
          <p:cNvSpPr txBox="1">
            <a:spLocks noChangeArrowheads="1"/>
          </p:cNvSpPr>
          <p:nvPr/>
        </p:nvSpPr>
        <p:spPr bwMode="auto">
          <a:xfrm>
            <a:off x="611188" y="2708275"/>
            <a:ext cx="75628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华文彩云" pitchFamily="2" charset="-122"/>
              </a:rPr>
              <a:t>What are the rules in your house?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华文彩云" pitchFamily="2" charset="-122"/>
              </a:rPr>
              <a:t>And are you happy?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>
                <a:ea typeface="华文彩云" pitchFamily="2" charset="-122"/>
              </a:rPr>
              <a:t>Please tell the class about them.</a:t>
            </a:r>
          </a:p>
        </p:txBody>
      </p:sp>
      <p:pic>
        <p:nvPicPr>
          <p:cNvPr id="89093" name="Picture 10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4" name="Picture 11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5" name="Picture 12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6" name="Picture 13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7" name="Picture 14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8" name="Picture 15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9" name="Picture 16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0" name="Picture 17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48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1" name="Picture 18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2" name="Picture 20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3" name="Picture 21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4" name="Picture 22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5" name="Picture 23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6" name="Picture 24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7" name="Picture 25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108" name="Picture 26" descr="gif12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172200"/>
            <a:ext cx="11525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8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8388350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5" name="Text Box 7"/>
          <p:cNvSpPr txBox="1">
            <a:spLocks noChangeArrowheads="1"/>
          </p:cNvSpPr>
          <p:nvPr/>
        </p:nvSpPr>
        <p:spPr bwMode="auto">
          <a:xfrm>
            <a:off x="2411413" y="1844675"/>
            <a:ext cx="56388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>
                <a:solidFill>
                  <a:srgbClr val="003332"/>
                </a:solidFill>
                <a:ea typeface="华文新魏" pitchFamily="2" charset="-122"/>
              </a:rPr>
              <a:t>If you have a chance to make some rules for your parents, what rules would you like to make?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21" descr="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Rectangle 22"/>
          <p:cNvSpPr>
            <a:spLocks noChangeArrowheads="1"/>
          </p:cNvSpPr>
          <p:nvPr/>
        </p:nvSpPr>
        <p:spPr bwMode="auto">
          <a:xfrm>
            <a:off x="914400" y="2527300"/>
            <a:ext cx="7239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n-US" altLang="zh-CN">
              <a:solidFill>
                <a:srgbClr val="CC0099"/>
              </a:solidFill>
            </a:endParaRPr>
          </a:p>
          <a:p>
            <a:pPr algn="ctr"/>
            <a:endParaRPr lang="en-US" altLang="zh-CN">
              <a:solidFill>
                <a:srgbClr val="CC0099"/>
              </a:solidFill>
            </a:endParaRPr>
          </a:p>
        </p:txBody>
      </p:sp>
      <p:sp>
        <p:nvSpPr>
          <p:cNvPr id="91142" name="WordArt 23"/>
          <p:cNvSpPr>
            <a:spLocks noChangeArrowheads="1" noChangeShapeType="1" noTextEdit="1"/>
          </p:cNvSpPr>
          <p:nvPr/>
        </p:nvSpPr>
        <p:spPr bwMode="auto">
          <a:xfrm>
            <a:off x="2484438" y="620713"/>
            <a:ext cx="4038600" cy="1279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Jokerman"/>
              </a:rPr>
              <a:t>Tasks</a:t>
            </a:r>
            <a:endParaRPr lang="zh-CN" altLang="en-US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Jokerman"/>
            </a:endParaRPr>
          </a:p>
        </p:txBody>
      </p:sp>
      <p:sp>
        <p:nvSpPr>
          <p:cNvPr id="91143" name="Text Box 25"/>
          <p:cNvSpPr txBox="1">
            <a:spLocks noChangeArrowheads="1"/>
          </p:cNvSpPr>
          <p:nvPr/>
        </p:nvSpPr>
        <p:spPr bwMode="auto">
          <a:xfrm>
            <a:off x="990600" y="1905000"/>
            <a:ext cx="74676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1. Work in groups of four and give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     some suggestions to parents, for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     example, “</a:t>
            </a:r>
            <a:r>
              <a:rPr kumimoji="1" lang="en-US" altLang="zh-CN">
                <a:solidFill>
                  <a:srgbClr val="FF0066"/>
                </a:solidFill>
              </a:rPr>
              <a:t>No smoking , dad</a:t>
            </a:r>
            <a:r>
              <a:rPr kumimoji="1" lang="en-US" altLang="zh-CN">
                <a:solidFill>
                  <a:srgbClr val="FF3399"/>
                </a:solidFill>
              </a:rPr>
              <a:t>.</a:t>
            </a:r>
            <a:r>
              <a:rPr kumimoji="1" lang="en-US" altLang="zh-CN">
                <a:solidFill>
                  <a:srgbClr val="0000FF"/>
                </a:solidFill>
              </a:rPr>
              <a:t>”</a:t>
            </a:r>
          </a:p>
        </p:txBody>
      </p:sp>
      <p:sp>
        <p:nvSpPr>
          <p:cNvPr id="130074" name="Text Box 26"/>
          <p:cNvSpPr txBox="1">
            <a:spLocks noChangeArrowheads="1"/>
          </p:cNvSpPr>
          <p:nvPr/>
        </p:nvSpPr>
        <p:spPr bwMode="auto">
          <a:xfrm>
            <a:off x="971550" y="4076700"/>
            <a:ext cx="731520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2. Write a letter to them </a:t>
            </a:r>
            <a:r>
              <a:rPr kumimoji="1" lang="en-US" altLang="zh-CN">
                <a:solidFill>
                  <a:srgbClr val="993300"/>
                </a:solidFill>
              </a:rPr>
              <a:t>in a good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993300"/>
                </a:solidFill>
              </a:rPr>
              <a:t>    way</a:t>
            </a:r>
            <a:r>
              <a:rPr kumimoji="1" lang="en-US" altLang="zh-CN">
                <a:solidFill>
                  <a:srgbClr val="0000FF"/>
                </a:solidFill>
              </a:rPr>
              <a:t> to make them accept the </a:t>
            </a:r>
          </a:p>
          <a:p>
            <a:pPr eaLnBrk="1" hangingPunct="1">
              <a:lnSpc>
                <a:spcPct val="120000"/>
              </a:lnSpc>
            </a:pPr>
            <a:r>
              <a:rPr kumimoji="1" lang="en-US" altLang="zh-CN">
                <a:solidFill>
                  <a:srgbClr val="0000FF"/>
                </a:solidFill>
              </a:rPr>
              <a:t>    suggestions.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0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teamwork"/>
          <p:cNvPicPr>
            <a:picLocks noChangeAspect="1" noChangeArrowheads="1"/>
          </p:cNvPicPr>
          <p:nvPr/>
        </p:nvPicPr>
        <p:blipFill>
          <a:blip r:embed="rId3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050" y="115888"/>
            <a:ext cx="852488" cy="86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3" name="Picture 3" descr="wor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0250"/>
            <a:ext cx="16192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7524" name="Group 4"/>
          <p:cNvGrpSpPr>
            <a:grpSpLocks/>
          </p:cNvGrpSpPr>
          <p:nvPr/>
        </p:nvGrpSpPr>
        <p:grpSpPr bwMode="auto">
          <a:xfrm>
            <a:off x="468313" y="1987550"/>
            <a:ext cx="5399087" cy="1296988"/>
            <a:chOff x="476" y="1117"/>
            <a:chExt cx="4355" cy="1134"/>
          </a:xfrm>
        </p:grpSpPr>
        <p:sp>
          <p:nvSpPr>
            <p:cNvPr id="107525" name="Rectangle 5"/>
            <p:cNvSpPr>
              <a:spLocks noChangeArrowheads="1"/>
            </p:cNvSpPr>
            <p:nvPr/>
          </p:nvSpPr>
          <p:spPr bwMode="auto">
            <a:xfrm>
              <a:off x="476" y="1117"/>
              <a:ext cx="4355" cy="113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>
              <a:outerShdw dist="45791" dir="3378596" algn="ctr" rotWithShape="0">
                <a:srgbClr val="B3B3FF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7526" name="Rectangle 6"/>
            <p:cNvSpPr>
              <a:spLocks noChangeArrowheads="1"/>
            </p:cNvSpPr>
            <p:nvPr/>
          </p:nvSpPr>
          <p:spPr bwMode="auto">
            <a:xfrm>
              <a:off x="657" y="1298"/>
              <a:ext cx="3992" cy="8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45791" dir="3378596" algn="ctr" rotWithShape="0">
                <a:srgbClr val="B3B3FF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1549400" y="2049463"/>
            <a:ext cx="4175125" cy="11890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CFF6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">
              <a:spcBef>
                <a:spcPct val="50000"/>
              </a:spcBef>
            </a:pPr>
            <a:r>
              <a:rPr lang="en-US" altLang="zh-CN" sz="7200">
                <a:latin typeface="Arial" pitchFamily="34" charset="0"/>
                <a:ea typeface="华文细黑" pitchFamily="2" charset="-122"/>
              </a:rPr>
              <a:t>Review</a:t>
            </a:r>
          </a:p>
        </p:txBody>
      </p:sp>
      <p:pic>
        <p:nvPicPr>
          <p:cNvPr id="107528" name="Picture 8" descr="plag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EF9"/>
              </a:clrFrom>
              <a:clrTo>
                <a:srgbClr val="FDFE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189163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34925" y="3933825"/>
            <a:ext cx="6551613" cy="74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300">
                <a:solidFill>
                  <a:srgbClr val="6600FF"/>
                </a:solidFill>
                <a:latin typeface="Arial" pitchFamily="34" charset="0"/>
              </a:rPr>
              <a:t>Words and expressions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07950" y="771525"/>
            <a:ext cx="8015288" cy="582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Dear parents,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I know you love me very much. Now I’ve grown up. 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We should respect each other. I have some suggestions for you. Would you like to have a look at the suggestions?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1. Please don’t smoke in the house.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2.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3.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…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                                                   Love,</a:t>
            </a:r>
          </a:p>
          <a:p>
            <a:pPr eaLnBrk="1" hangingPunct="1">
              <a:lnSpc>
                <a:spcPct val="95000"/>
              </a:lnSpc>
            </a:pPr>
            <a:r>
              <a:rPr kumimoji="1" lang="en-US" altLang="zh-CN" sz="3300"/>
              <a:t>                                                    …</a:t>
            </a:r>
          </a:p>
        </p:txBody>
      </p:sp>
      <p:pic>
        <p:nvPicPr>
          <p:cNvPr id="92163" name="Picture 3" descr="xs03gif1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789363"/>
            <a:ext cx="21812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4" name="Text Box 10"/>
          <p:cNvSpPr txBox="1">
            <a:spLocks noChangeArrowheads="1"/>
          </p:cNvSpPr>
          <p:nvPr/>
        </p:nvSpPr>
        <p:spPr bwMode="auto">
          <a:xfrm>
            <a:off x="160338" y="169863"/>
            <a:ext cx="29718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300">
                <a:solidFill>
                  <a:srgbClr val="993300"/>
                </a:solidFill>
                <a:latin typeface="Arial" pitchFamily="34" charset="0"/>
                <a:ea typeface="幼圆" pitchFamily="49" charset="-122"/>
              </a:rPr>
              <a:t>A model:</a:t>
            </a:r>
          </a:p>
        </p:txBody>
      </p:sp>
      <p:pic>
        <p:nvPicPr>
          <p:cNvPr id="92165" name="Picture 11" descr="天使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-171450"/>
            <a:ext cx="1981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WordArt 2"/>
          <p:cNvSpPr>
            <a:spLocks noChangeArrowheads="1" noChangeShapeType="1" noTextEdit="1"/>
          </p:cNvSpPr>
          <p:nvPr/>
        </p:nvSpPr>
        <p:spPr bwMode="auto">
          <a:xfrm>
            <a:off x="1835150" y="549275"/>
            <a:ext cx="4176713" cy="944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Guessing game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250825" y="1909763"/>
            <a:ext cx="8359775" cy="2092325"/>
          </a:xfrm>
          <a:prstGeom prst="rect">
            <a:avLst/>
          </a:prstGeom>
          <a:noFill/>
          <a:ln w="50800" algn="ctr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l"/>
            </a:pPr>
            <a:r>
              <a:rPr lang="en-US" altLang="zh-CN" sz="3200">
                <a:solidFill>
                  <a:schemeClr val="accent2"/>
                </a:solidFill>
              </a:rPr>
              <a:t> Keep quiet and don’t </a:t>
            </a:r>
            <a:r>
              <a:rPr lang="en-US" altLang="zh-CN" sz="3200"/>
              <a:t>make noise</a:t>
            </a:r>
            <a:r>
              <a:rPr lang="en-US" altLang="zh-CN" sz="3200">
                <a:solidFill>
                  <a:schemeClr val="accent2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Char char="l"/>
            </a:pPr>
            <a:r>
              <a:rPr lang="en-US" altLang="zh-CN" sz="3200">
                <a:solidFill>
                  <a:schemeClr val="accent2"/>
                </a:solidFill>
              </a:rPr>
              <a:t> Don’t speak loudly when you read the book.</a:t>
            </a:r>
          </a:p>
          <a:p>
            <a:pPr eaLnBrk="1" hangingPunct="1">
              <a:buFont typeface="Wingdings" pitchFamily="2" charset="2"/>
              <a:buChar char="l"/>
            </a:pPr>
            <a:r>
              <a:rPr lang="en-US" altLang="zh-CN" sz="3200">
                <a:solidFill>
                  <a:schemeClr val="accent2"/>
                </a:solidFill>
              </a:rPr>
              <a:t> You can’t </a:t>
            </a:r>
            <a:r>
              <a:rPr lang="en-US" altLang="zh-CN" sz="3200"/>
              <a:t>take </a:t>
            </a:r>
            <a:r>
              <a:rPr lang="en-US" altLang="zh-CN" sz="3200">
                <a:solidFill>
                  <a:schemeClr val="accent2"/>
                </a:solidFill>
              </a:rPr>
              <a:t>the book </a:t>
            </a:r>
            <a:r>
              <a:rPr lang="en-US" altLang="zh-CN" sz="3200"/>
              <a:t>away</a:t>
            </a:r>
            <a:r>
              <a:rPr lang="en-US" altLang="zh-CN" sz="3200">
                <a:solidFill>
                  <a:schemeClr val="accent2"/>
                </a:solidFill>
              </a:rPr>
              <a:t>.</a:t>
            </a:r>
          </a:p>
          <a:p>
            <a:pPr eaLnBrk="1" hangingPunct="1">
              <a:buFont typeface="Wingdings" pitchFamily="2" charset="2"/>
              <a:buChar char="l"/>
            </a:pPr>
            <a:r>
              <a:rPr lang="en-US" altLang="zh-CN" sz="3200">
                <a:solidFill>
                  <a:schemeClr val="accent2"/>
                </a:solidFill>
              </a:rPr>
              <a:t> You can borrow the book if you have a card.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755650" y="4718050"/>
            <a:ext cx="7758113" cy="1190625"/>
          </a:xfrm>
          <a:prstGeom prst="rect">
            <a:avLst/>
          </a:prstGeom>
          <a:noFill/>
          <a:ln w="31750" algn="ctr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500">
                <a:solidFill>
                  <a:schemeClr val="accent2"/>
                </a:solidFill>
                <a:latin typeface="Arial" pitchFamily="34" charset="0"/>
              </a:rPr>
              <a:t>A school rules    B classroom rules</a:t>
            </a:r>
          </a:p>
          <a:p>
            <a:pPr eaLnBrk="1" hangingPunct="1"/>
            <a:r>
              <a:rPr lang="en-US" altLang="zh-CN" sz="3500">
                <a:solidFill>
                  <a:schemeClr val="accent2"/>
                </a:solidFill>
                <a:latin typeface="Arial" pitchFamily="34" charset="0"/>
              </a:rPr>
              <a:t>C library rules    D traffic(</a:t>
            </a:r>
            <a:r>
              <a:rPr lang="zh-CN" altLang="en-US" sz="3500">
                <a:solidFill>
                  <a:schemeClr val="accent2"/>
                </a:solidFill>
                <a:latin typeface="Arial" pitchFamily="34" charset="0"/>
              </a:rPr>
              <a:t>交通</a:t>
            </a:r>
            <a:r>
              <a:rPr lang="en-US" altLang="zh-CN" sz="3500">
                <a:solidFill>
                  <a:schemeClr val="accent2"/>
                </a:solidFill>
                <a:latin typeface="Arial" pitchFamily="34" charset="0"/>
              </a:rPr>
              <a:t>) rules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27088" y="5437188"/>
            <a:ext cx="533400" cy="512762"/>
            <a:chOff x="431" y="3158"/>
            <a:chExt cx="408" cy="227"/>
          </a:xfrm>
        </p:grpSpPr>
        <p:sp>
          <p:nvSpPr>
            <p:cNvPr id="100358" name="Line 6"/>
            <p:cNvSpPr>
              <a:spLocks noChangeShapeType="1"/>
            </p:cNvSpPr>
            <p:nvPr/>
          </p:nvSpPr>
          <p:spPr bwMode="auto">
            <a:xfrm>
              <a:off x="431" y="3249"/>
              <a:ext cx="181" cy="13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100359" name="Line 7"/>
            <p:cNvSpPr>
              <a:spLocks noChangeShapeType="1"/>
            </p:cNvSpPr>
            <p:nvPr/>
          </p:nvSpPr>
          <p:spPr bwMode="auto">
            <a:xfrm flipH="1">
              <a:off x="612" y="3158"/>
              <a:ext cx="227" cy="22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333375"/>
            <a:ext cx="7675562" cy="762000"/>
          </a:xfrm>
        </p:spPr>
        <p:txBody>
          <a:bodyPr/>
          <a:lstStyle/>
          <a:p>
            <a:pPr eaLnBrk="1" hangingPunct="1"/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Write the rules for the school library.</a:t>
            </a:r>
          </a:p>
        </p:txBody>
      </p:sp>
      <p:pic>
        <p:nvPicPr>
          <p:cNvPr id="71683" name="Picture 3" descr="pullcart_library_books_extract_h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997200"/>
            <a:ext cx="2074862" cy="226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Picture 4" descr="pic_254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0" t="56746" r="75589" b="35854"/>
          <a:stretch>
            <a:fillRect/>
          </a:stretch>
        </p:blipFill>
        <p:spPr bwMode="auto">
          <a:xfrm>
            <a:off x="2152650" y="213360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5" descr="pic_254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1" t="61389" r="65128" b="29561"/>
          <a:stretch>
            <a:fillRect/>
          </a:stretch>
        </p:blipFill>
        <p:spPr bwMode="auto">
          <a:xfrm>
            <a:off x="2138363" y="2952750"/>
            <a:ext cx="6477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6" name="Picture 6" descr="pic_254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98" t="56746" r="53487" b="35039"/>
          <a:stretch>
            <a:fillRect/>
          </a:stretch>
        </p:blipFill>
        <p:spPr bwMode="auto">
          <a:xfrm>
            <a:off x="2124075" y="3803650"/>
            <a:ext cx="7191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7" descr="pic_254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7" t="53464" r="41846" b="39137"/>
          <a:stretch>
            <a:fillRect/>
          </a:stretch>
        </p:blipFill>
        <p:spPr bwMode="auto">
          <a:xfrm>
            <a:off x="2138363" y="4754563"/>
            <a:ext cx="649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Picture 8" descr="pic_2543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6" t="63185" r="43692" b="29234"/>
          <a:stretch>
            <a:fillRect/>
          </a:stretch>
        </p:blipFill>
        <p:spPr bwMode="auto">
          <a:xfrm>
            <a:off x="2051050" y="5619750"/>
            <a:ext cx="7493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2843213" y="1125538"/>
            <a:ext cx="43195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993366"/>
                </a:solidFill>
                <a:latin typeface="Georgia" pitchFamily="18" charset="0"/>
              </a:rPr>
              <a:t>Library Rules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130550" y="2066925"/>
            <a:ext cx="2736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D60093"/>
                </a:solidFill>
                <a:latin typeface="Arial" pitchFamily="34" charset="0"/>
              </a:rPr>
              <a:t>No talking!</a:t>
            </a: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101975" y="2932113"/>
            <a:ext cx="4767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D60093"/>
                </a:solidFill>
                <a:latin typeface="Arial" pitchFamily="34" charset="0"/>
              </a:rPr>
              <a:t>No school bags!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3116263" y="3795713"/>
            <a:ext cx="4767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D60093"/>
                </a:solidFill>
                <a:latin typeface="Arial" pitchFamily="34" charset="0"/>
              </a:rPr>
              <a:t>No food!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130550" y="4659313"/>
            <a:ext cx="4767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D60093"/>
                </a:solidFill>
                <a:latin typeface="Arial" pitchFamily="34" charset="0"/>
              </a:rPr>
              <a:t>No wet umbrellas!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059113" y="5595938"/>
            <a:ext cx="6011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rgbClr val="D60093"/>
                </a:solidFill>
                <a:latin typeface="Arial" pitchFamily="34" charset="0"/>
              </a:rPr>
              <a:t>No listening to music!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6" grpId="0"/>
      <p:bldP spid="50187" grpId="0"/>
      <p:bldP spid="50188" grpId="0"/>
      <p:bldP spid="50189" grpId="0"/>
      <p:bldP spid="5019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2" descr="zs1"/>
          <p:cNvPicPr>
            <a:picLocks noChangeAspect="1" noChangeArrowheads="1"/>
          </p:cNvPicPr>
          <p:nvPr/>
        </p:nvPicPr>
        <p:blipFill>
          <a:blip r:embed="rId3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5094288"/>
            <a:ext cx="1447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7" name="Picture 3" descr="zs2"/>
          <p:cNvPicPr>
            <a:picLocks noChangeAspect="1" noChangeArrowheads="1"/>
          </p:cNvPicPr>
          <p:nvPr/>
        </p:nvPicPr>
        <p:blipFill>
          <a:blip r:embed="rId4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1131888"/>
            <a:ext cx="1447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4" descr="zs3"/>
          <p:cNvPicPr>
            <a:picLocks noChangeAspect="1" noChangeArrowheads="1"/>
          </p:cNvPicPr>
          <p:nvPr/>
        </p:nvPicPr>
        <p:blipFill>
          <a:blip r:embed="rId5">
            <a:lum bright="-24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3113088"/>
            <a:ext cx="1600200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9" name="Picture 5" descr="jin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354138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0" name="Picture 6" descr="jin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011488"/>
            <a:ext cx="1628775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1" name="Picture 7" descr="jin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13" y="5018088"/>
            <a:ext cx="1633537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1712913" y="1360488"/>
            <a:ext cx="2590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 turn left.</a:t>
            </a:r>
          </a:p>
        </p:txBody>
      </p:sp>
      <p:sp>
        <p:nvSpPr>
          <p:cNvPr id="195593" name="Text Box 9"/>
          <p:cNvSpPr txBox="1">
            <a:spLocks noChangeArrowheads="1"/>
          </p:cNvSpPr>
          <p:nvPr/>
        </p:nvSpPr>
        <p:spPr bwMode="auto">
          <a:xfrm>
            <a:off x="6408738" y="1211263"/>
            <a:ext cx="2133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can’t turn left.</a:t>
            </a:r>
          </a:p>
        </p:txBody>
      </p:sp>
      <p:sp>
        <p:nvSpPr>
          <p:cNvPr id="195594" name="Text Box 10"/>
          <p:cNvSpPr txBox="1">
            <a:spLocks noChangeArrowheads="1"/>
          </p:cNvSpPr>
          <p:nvPr/>
        </p:nvSpPr>
        <p:spPr bwMode="auto">
          <a:xfrm>
            <a:off x="1712913" y="3189288"/>
            <a:ext cx="2819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 turn right.</a:t>
            </a:r>
          </a:p>
        </p:txBody>
      </p:sp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6284913" y="3265488"/>
            <a:ext cx="2895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can’t turn right.</a:t>
            </a:r>
          </a:p>
        </p:txBody>
      </p:sp>
      <p:sp>
        <p:nvSpPr>
          <p:cNvPr id="195596" name="Text Box 12"/>
          <p:cNvSpPr txBox="1">
            <a:spLocks noChangeArrowheads="1"/>
          </p:cNvSpPr>
          <p:nvPr/>
        </p:nvSpPr>
        <p:spPr bwMode="auto">
          <a:xfrm>
            <a:off x="1476375" y="5300663"/>
            <a:ext cx="2895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 go straight.</a:t>
            </a: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6208713" y="5399088"/>
            <a:ext cx="27924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can’t go straight.</a:t>
            </a:r>
          </a:p>
        </p:txBody>
      </p:sp>
      <p:sp>
        <p:nvSpPr>
          <p:cNvPr id="195598" name="WordArt 14"/>
          <p:cNvSpPr>
            <a:spLocks noChangeArrowheads="1" noChangeShapeType="1" noTextEdit="1"/>
          </p:cNvSpPr>
          <p:nvPr/>
        </p:nvSpPr>
        <p:spPr bwMode="auto">
          <a:xfrm>
            <a:off x="2484438" y="260350"/>
            <a:ext cx="3810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lonna MT"/>
              </a:rPr>
              <a:t>Traffic Rules</a:t>
            </a:r>
            <a:endParaRPr lang="zh-CN" altLang="en-US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hlink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lonna MT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5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95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9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/>
      <p:bldP spid="195593" grpId="0"/>
      <p:bldP spid="195594" grpId="0"/>
      <p:bldP spid="195595" grpId="0"/>
      <p:bldP spid="195596" grpId="0"/>
      <p:bldP spid="19559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 descr="zs11"/>
          <p:cNvPicPr>
            <a:picLocks noChangeAspect="1" noChangeArrowheads="1"/>
          </p:cNvPicPr>
          <p:nvPr/>
        </p:nvPicPr>
        <p:blipFill>
          <a:blip r:embed="rId3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105400"/>
            <a:ext cx="14573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5" name="Picture 3" descr="zs4"/>
          <p:cNvPicPr>
            <a:picLocks noChangeAspect="1" noChangeArrowheads="1"/>
          </p:cNvPicPr>
          <p:nvPr/>
        </p:nvPicPr>
        <p:blipFill>
          <a:blip r:embed="rId4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15240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6" name="Picture 4" descr="zs5"/>
          <p:cNvPicPr>
            <a:picLocks noChangeAspect="1" noChangeArrowheads="1"/>
          </p:cNvPicPr>
          <p:nvPr/>
        </p:nvPicPr>
        <p:blipFill>
          <a:blip r:embed="rId5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362200"/>
            <a:ext cx="13716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7" name="Picture 5" descr="zs14"/>
          <p:cNvPicPr>
            <a:picLocks noChangeAspect="1" noChangeArrowheads="1"/>
          </p:cNvPicPr>
          <p:nvPr/>
        </p:nvPicPr>
        <p:blipFill>
          <a:blip r:embed="rId6">
            <a:lum bright="-3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638" name="Picture 6" descr="jin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04800"/>
            <a:ext cx="1311275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85763" y="1600200"/>
            <a:ext cx="4114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 walk.</a:t>
            </a: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5334000" y="1600200"/>
            <a:ext cx="3429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can’t walk.</a:t>
            </a: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173038" y="3751263"/>
            <a:ext cx="4038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You can go straight or turn left.</a:t>
            </a:r>
          </a:p>
        </p:txBody>
      </p:sp>
      <p:sp>
        <p:nvSpPr>
          <p:cNvPr id="197642" name="Text Box 10"/>
          <p:cNvSpPr txBox="1">
            <a:spLocks noChangeArrowheads="1"/>
          </p:cNvSpPr>
          <p:nvPr/>
        </p:nvSpPr>
        <p:spPr bwMode="auto">
          <a:xfrm>
            <a:off x="4914900" y="3751263"/>
            <a:ext cx="4121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/>
              <a:t>You can go straight </a:t>
            </a:r>
          </a:p>
          <a:p>
            <a:pPr eaLnBrk="1" hangingPunct="1"/>
            <a:r>
              <a:rPr lang="en-US" altLang="zh-CN"/>
              <a:t>    or turn right.</a:t>
            </a:r>
          </a:p>
        </p:txBody>
      </p:sp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3048000" y="5638800"/>
            <a:ext cx="487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/>
              <a:t>You have to go around.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7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7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7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7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7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7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97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 autoUpdateAnimBg="0"/>
      <p:bldP spid="197640" grpId="0" autoUpdateAnimBg="0"/>
      <p:bldP spid="197641" grpId="0" autoUpdateAnimBg="0"/>
      <p:bldP spid="197642" grpId="0" autoUpdateAnimBg="0"/>
      <p:bldP spid="19764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611188" y="1268413"/>
            <a:ext cx="7829550" cy="5143500"/>
            <a:chOff x="336" y="960"/>
            <a:chExt cx="4932" cy="3240"/>
          </a:xfrm>
        </p:grpSpPr>
        <p:pic>
          <p:nvPicPr>
            <p:cNvPr id="93187" name="Picture 17" descr="5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592"/>
              <a:ext cx="2352" cy="1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88" name="Picture 19" descr="u=3545926071,4263710070&amp;gp=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640"/>
              <a:ext cx="2148" cy="1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89" name="Picture 16" descr="6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960"/>
              <a:ext cx="2322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90" name="Picture 14" descr="000240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1008"/>
              <a:ext cx="2028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827088" y="188913"/>
            <a:ext cx="72993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0000FF"/>
                </a:solidFill>
              </a:rPr>
              <a:t>How can we be good citizens(</a:t>
            </a:r>
            <a:r>
              <a:rPr lang="zh-CN" altLang="en-US">
                <a:solidFill>
                  <a:srgbClr val="0000FF"/>
                </a:solidFill>
              </a:rPr>
              <a:t>市民</a:t>
            </a:r>
            <a:r>
              <a:rPr lang="en-US" altLang="zh-CN">
                <a:solidFill>
                  <a:srgbClr val="0000FF"/>
                </a:solidFill>
              </a:rPr>
              <a:t>)?</a:t>
            </a:r>
            <a:br>
              <a:rPr lang="en-US" altLang="zh-CN">
                <a:solidFill>
                  <a:srgbClr val="0000FF"/>
                </a:solidFill>
              </a:rPr>
            </a:br>
            <a:r>
              <a:rPr lang="en-US" altLang="zh-CN">
                <a:solidFill>
                  <a:srgbClr val="0000FF"/>
                </a:solidFill>
              </a:rPr>
              <a:t>Please make rules.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4" descr="000052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08597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1" name="Picture 5" descr="200451420935435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81000"/>
            <a:ext cx="28575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2" name="Picture 6" descr="2004514209491709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1000"/>
            <a:ext cx="2857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7" descr="zoul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9200"/>
            <a:ext cx="304800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8" descr="无标题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429000"/>
            <a:ext cx="24765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5" name="Picture 10" descr="caopi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743200"/>
            <a:ext cx="32766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6" name="Picture 12" descr="IMG_095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724400"/>
            <a:ext cx="249396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11188" y="1628775"/>
            <a:ext cx="8748712" cy="4724400"/>
            <a:chOff x="960" y="1008"/>
            <a:chExt cx="4560" cy="2976"/>
          </a:xfrm>
        </p:grpSpPr>
        <p:grpSp>
          <p:nvGrpSpPr>
            <p:cNvPr id="95236" name="Group 27"/>
            <p:cNvGrpSpPr>
              <a:grpSpLocks/>
            </p:cNvGrpSpPr>
            <p:nvPr/>
          </p:nvGrpSpPr>
          <p:grpSpPr bwMode="auto">
            <a:xfrm>
              <a:off x="960" y="1008"/>
              <a:ext cx="3840" cy="2976"/>
              <a:chOff x="912" y="1872"/>
              <a:chExt cx="3840" cy="2256"/>
            </a:xfrm>
          </p:grpSpPr>
          <p:sp>
            <p:nvSpPr>
              <p:cNvPr id="95237" name="Rectangle 28"/>
              <p:cNvSpPr>
                <a:spLocks noChangeArrowheads="1"/>
              </p:cNvSpPr>
              <p:nvPr/>
            </p:nvSpPr>
            <p:spPr bwMode="auto">
              <a:xfrm>
                <a:off x="912" y="2241"/>
                <a:ext cx="3840" cy="1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r>
                  <a:rPr lang="en-US" altLang="zh-CN" sz="3500">
                    <a:solidFill>
                      <a:srgbClr val="D60093"/>
                    </a:solidFill>
                  </a:rPr>
                  <a:t>Can we:</a:t>
                </a:r>
              </a:p>
              <a:p>
                <a:pPr>
                  <a:spcBef>
                    <a:spcPct val="20000"/>
                  </a:spcBef>
                </a:pPr>
                <a:r>
                  <a:rPr lang="en-US" altLang="zh-CN" sz="3300"/>
                  <a:t>throw rubbish everywhere,                    pick flowers,          sing loudly at night   spit everywhere</a:t>
                </a:r>
              </a:p>
              <a:p>
                <a:pPr>
                  <a:spcBef>
                    <a:spcPct val="20000"/>
                  </a:spcBef>
                </a:pPr>
                <a:r>
                  <a:rPr lang="en-US" altLang="zh-CN" sz="3300"/>
                  <a:t>draw on the wall   </a:t>
                </a:r>
              </a:p>
              <a:p>
                <a:pPr>
                  <a:spcBef>
                    <a:spcPct val="20000"/>
                  </a:spcBef>
                </a:pPr>
                <a:r>
                  <a:rPr lang="en-US" altLang="zh-CN" sz="3300"/>
                  <a:t>walk quickly across the road when…</a:t>
                </a:r>
                <a:endParaRPr lang="en-US" altLang="zh-CN" sz="3300">
                  <a:latin typeface="Arial" pitchFamily="34" charset="0"/>
                </a:endParaRPr>
              </a:p>
              <a:p>
                <a:pPr>
                  <a:spcBef>
                    <a:spcPct val="20000"/>
                  </a:spcBef>
                </a:pPr>
                <a:r>
                  <a:rPr lang="en-US" altLang="zh-CN" sz="3300"/>
                  <a:t>step on the grass </a:t>
                </a:r>
                <a:r>
                  <a:rPr lang="en-US" altLang="zh-CN" sz="3300">
                    <a:latin typeface="Arial" pitchFamily="34" charset="0"/>
                  </a:rPr>
                  <a:t>…</a:t>
                </a:r>
              </a:p>
            </p:txBody>
          </p:sp>
          <p:sp>
            <p:nvSpPr>
              <p:cNvPr id="95238" name="Rectangle 29"/>
              <p:cNvSpPr>
                <a:spLocks noChangeArrowheads="1"/>
              </p:cNvSpPr>
              <p:nvPr/>
            </p:nvSpPr>
            <p:spPr bwMode="auto">
              <a:xfrm>
                <a:off x="912" y="1872"/>
                <a:ext cx="3840" cy="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</a:pPr>
                <a:endParaRPr lang="zh-CN" altLang="zh-CN" sz="2800" b="0">
                  <a:latin typeface="Arial" pitchFamily="34" charset="0"/>
                </a:endParaRPr>
              </a:p>
            </p:txBody>
          </p:sp>
          <p:sp>
            <p:nvSpPr>
              <p:cNvPr id="95239" name="Line 30"/>
              <p:cNvSpPr>
                <a:spLocks noChangeShapeType="1"/>
              </p:cNvSpPr>
              <p:nvPr/>
            </p:nvSpPr>
            <p:spPr bwMode="auto">
              <a:xfrm>
                <a:off x="912" y="1872"/>
                <a:ext cx="3840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240" name="Line 31"/>
              <p:cNvSpPr>
                <a:spLocks noChangeShapeType="1"/>
              </p:cNvSpPr>
              <p:nvPr/>
            </p:nvSpPr>
            <p:spPr bwMode="auto">
              <a:xfrm>
                <a:off x="912" y="2241"/>
                <a:ext cx="384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241" name="Line 32"/>
              <p:cNvSpPr>
                <a:spLocks noChangeShapeType="1"/>
              </p:cNvSpPr>
              <p:nvPr/>
            </p:nvSpPr>
            <p:spPr bwMode="auto">
              <a:xfrm>
                <a:off x="912" y="4128"/>
                <a:ext cx="3840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242" name="Line 33"/>
              <p:cNvSpPr>
                <a:spLocks noChangeShapeType="1"/>
              </p:cNvSpPr>
              <p:nvPr/>
            </p:nvSpPr>
            <p:spPr bwMode="auto">
              <a:xfrm>
                <a:off x="912" y="1872"/>
                <a:ext cx="0" cy="225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243" name="Line 34"/>
              <p:cNvSpPr>
                <a:spLocks noChangeShapeType="1"/>
              </p:cNvSpPr>
              <p:nvPr/>
            </p:nvSpPr>
            <p:spPr bwMode="auto">
              <a:xfrm>
                <a:off x="4752" y="1872"/>
                <a:ext cx="0" cy="225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5244" name="Text Box 35"/>
            <p:cNvSpPr txBox="1">
              <a:spLocks noChangeArrowheads="1"/>
            </p:cNvSpPr>
            <p:nvPr/>
          </p:nvSpPr>
          <p:spPr bwMode="auto">
            <a:xfrm>
              <a:off x="960" y="1056"/>
              <a:ext cx="4560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3300">
                  <a:solidFill>
                    <a:srgbClr val="DF1352"/>
                  </a:solidFill>
                </a:rPr>
                <a:t>What can we do and what can’t we do?</a:t>
              </a:r>
            </a:p>
          </p:txBody>
        </p:sp>
      </p:grpSp>
      <p:pic>
        <p:nvPicPr>
          <p:cNvPr id="95245" name="Picture 36" descr="gifbj03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203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6" name="Picture 37" descr="gifbj03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19600"/>
            <a:ext cx="203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7" name="Picture 38" descr="gifbj03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419600"/>
            <a:ext cx="203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8" name="Picture 39" descr="gifbj03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419600"/>
            <a:ext cx="203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9" name="Picture 40" descr="gifbj03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4419600"/>
            <a:ext cx="203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873125" y="269875"/>
            <a:ext cx="72993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0000FF"/>
                </a:solidFill>
              </a:rPr>
              <a:t>How can we be good citizens(</a:t>
            </a:r>
            <a:r>
              <a:rPr lang="zh-CN" altLang="en-US">
                <a:solidFill>
                  <a:srgbClr val="0000FF"/>
                </a:solidFill>
              </a:rPr>
              <a:t>市民</a:t>
            </a:r>
            <a:r>
              <a:rPr lang="en-US" altLang="zh-CN">
                <a:solidFill>
                  <a:srgbClr val="0000FF"/>
                </a:solidFill>
              </a:rPr>
              <a:t>)?</a:t>
            </a:r>
            <a:br>
              <a:rPr lang="en-US" altLang="zh-CN">
                <a:solidFill>
                  <a:srgbClr val="0000FF"/>
                </a:solidFill>
              </a:rPr>
            </a:br>
            <a:r>
              <a:rPr lang="en-US" altLang="zh-CN">
                <a:solidFill>
                  <a:srgbClr val="0000FF"/>
                </a:solidFill>
              </a:rPr>
              <a:t>Please make rules.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WordArt 2"/>
          <p:cNvSpPr>
            <a:spLocks noChangeArrowheads="1" noChangeShapeType="1" noTextEdit="1"/>
          </p:cNvSpPr>
          <p:nvPr/>
        </p:nvSpPr>
        <p:spPr bwMode="auto">
          <a:xfrm>
            <a:off x="900113" y="2132013"/>
            <a:ext cx="7559675" cy="2233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Language points 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2883" name="Picture 3" descr="teach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1274763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539750" y="620713"/>
            <a:ext cx="8208963" cy="577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5800" indent="-685800">
              <a:lnSpc>
                <a:spcPct val="115000"/>
              </a:lnSpc>
              <a:buFontTx/>
              <a:buAutoNum type="arabicPeriod"/>
            </a:pPr>
            <a:r>
              <a:rPr lang="en-US" altLang="zh-CN">
                <a:solidFill>
                  <a:srgbClr val="FF0066"/>
                </a:solidFill>
              </a:rPr>
              <a:t>There are</a:t>
            </a:r>
            <a:r>
              <a:rPr lang="en-US" altLang="zh-CN"/>
              <a:t> too many rules!</a:t>
            </a:r>
          </a:p>
          <a:p>
            <a:pPr marL="685800" indent="-685800">
              <a:lnSpc>
                <a:spcPct val="115000"/>
              </a:lnSpc>
            </a:pPr>
            <a:r>
              <a:rPr lang="en-US" altLang="zh-CN"/>
              <a:t>1)there are</a:t>
            </a:r>
            <a:r>
              <a:rPr lang="zh-CN" altLang="en-US"/>
              <a:t>表示“有”。</a:t>
            </a:r>
          </a:p>
          <a:p>
            <a:pPr marL="685800" indent="-685800">
              <a:lnSpc>
                <a:spcPct val="115000"/>
              </a:lnSpc>
            </a:pPr>
            <a:r>
              <a:rPr lang="en-US" altLang="zh-CN">
                <a:solidFill>
                  <a:srgbClr val="FF0066"/>
                </a:solidFill>
              </a:rPr>
              <a:t>   There be</a:t>
            </a:r>
            <a:r>
              <a:rPr lang="zh-CN" altLang="en-US"/>
              <a:t>是英语中常用句型，意思是</a:t>
            </a:r>
          </a:p>
          <a:p>
            <a:pPr marL="685800" indent="-685800">
              <a:lnSpc>
                <a:spcPct val="115000"/>
              </a:lnSpc>
            </a:pPr>
            <a:r>
              <a:rPr lang="zh-CN" altLang="en-US"/>
              <a:t>  “有”，表示“人或事物的存在”。</a:t>
            </a:r>
          </a:p>
          <a:p>
            <a:pPr marL="685800" indent="-685800">
              <a:lnSpc>
                <a:spcPct val="115000"/>
              </a:lnSpc>
            </a:pPr>
            <a:r>
              <a:rPr lang="en-US" altLang="zh-CN">
                <a:solidFill>
                  <a:srgbClr val="FF0066"/>
                </a:solidFill>
              </a:rPr>
              <a:t>   There be</a:t>
            </a:r>
            <a:r>
              <a:rPr lang="en-US" altLang="zh-CN"/>
              <a:t> </a:t>
            </a:r>
            <a:r>
              <a:rPr lang="zh-CN" altLang="en-US"/>
              <a:t>后面的名词是句子的主语，</a:t>
            </a:r>
          </a:p>
          <a:p>
            <a:pPr marL="685800" indent="-685800">
              <a:lnSpc>
                <a:spcPct val="115000"/>
              </a:lnSpc>
            </a:pPr>
            <a:r>
              <a:rPr lang="zh-CN" altLang="en-US"/>
              <a:t>  属</a:t>
            </a:r>
            <a:r>
              <a:rPr lang="zh-CN" altLang="en-US">
                <a:solidFill>
                  <a:srgbClr val="FF0066"/>
                </a:solidFill>
              </a:rPr>
              <a:t>倒装结构</a:t>
            </a:r>
            <a:r>
              <a:rPr lang="zh-CN" altLang="en-US"/>
              <a:t>。</a:t>
            </a:r>
          </a:p>
          <a:p>
            <a:pPr marL="685800" indent="-685800">
              <a:lnSpc>
                <a:spcPct val="115000"/>
              </a:lnSpc>
            </a:pPr>
            <a:r>
              <a:rPr lang="zh-CN" altLang="en-US"/>
              <a:t>  要表达“某个地方或某个时间存在什</a:t>
            </a:r>
          </a:p>
          <a:p>
            <a:pPr marL="685800" indent="-685800">
              <a:lnSpc>
                <a:spcPct val="115000"/>
              </a:lnSpc>
            </a:pPr>
            <a:r>
              <a:rPr lang="zh-CN" altLang="en-US"/>
              <a:t>  么食物或人”的时候常用“</a:t>
            </a:r>
            <a:r>
              <a:rPr lang="en-US" altLang="zh-CN">
                <a:solidFill>
                  <a:srgbClr val="FF0066"/>
                </a:solidFill>
              </a:rPr>
              <a:t>There be+</a:t>
            </a:r>
            <a:r>
              <a:rPr lang="zh-CN" altLang="en-US">
                <a:solidFill>
                  <a:srgbClr val="FF0066"/>
                </a:solidFill>
              </a:rPr>
              <a:t>名</a:t>
            </a:r>
          </a:p>
          <a:p>
            <a:pPr marL="685800" indent="-685800">
              <a:lnSpc>
                <a:spcPct val="115000"/>
              </a:lnSpc>
            </a:pPr>
            <a:r>
              <a:rPr lang="zh-CN" altLang="en-US">
                <a:solidFill>
                  <a:srgbClr val="FF0066"/>
                </a:solidFill>
              </a:rPr>
              <a:t>   词</a:t>
            </a:r>
            <a:r>
              <a:rPr lang="en-US" altLang="zh-CN">
                <a:solidFill>
                  <a:srgbClr val="FF0066"/>
                </a:solidFill>
              </a:rPr>
              <a:t>+</a:t>
            </a:r>
            <a:r>
              <a:rPr lang="zh-CN" altLang="en-US">
                <a:solidFill>
                  <a:srgbClr val="FF0066"/>
                </a:solidFill>
              </a:rPr>
              <a:t>地点</a:t>
            </a:r>
            <a:r>
              <a:rPr lang="en-US" altLang="zh-CN">
                <a:solidFill>
                  <a:srgbClr val="FF0066"/>
                </a:solidFill>
              </a:rPr>
              <a:t>(</a:t>
            </a:r>
            <a:r>
              <a:rPr lang="zh-CN" altLang="en-US">
                <a:solidFill>
                  <a:srgbClr val="FF0066"/>
                </a:solidFill>
              </a:rPr>
              <a:t>时间</a:t>
            </a:r>
            <a:r>
              <a:rPr lang="en-US" altLang="zh-CN">
                <a:solidFill>
                  <a:srgbClr val="FF0066"/>
                </a:solidFill>
              </a:rPr>
              <a:t>)</a:t>
            </a:r>
            <a:r>
              <a:rPr lang="en-US" altLang="zh-CN"/>
              <a:t> </a:t>
            </a:r>
            <a:r>
              <a:rPr lang="zh-CN" altLang="en-US"/>
              <a:t>”这一句型。</a:t>
            </a:r>
          </a:p>
        </p:txBody>
      </p:sp>
      <p:sp>
        <p:nvSpPr>
          <p:cNvPr id="167940" name="Control 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79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323850" y="1989138"/>
            <a:ext cx="85693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5200">
                <a:solidFill>
                  <a:srgbClr val="CC00FF"/>
                </a:solidFill>
                <a:latin typeface="Arial Black" pitchFamily="34" charset="0"/>
              </a:rPr>
              <a:t>Read the words and expressions loudly.</a:t>
            </a:r>
          </a:p>
        </p:txBody>
      </p:sp>
      <p:pic>
        <p:nvPicPr>
          <p:cNvPr id="109571" name="Picture 3" descr="Nonam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9088"/>
            <a:ext cx="2051050" cy="145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549275"/>
            <a:ext cx="7920037" cy="5903913"/>
          </a:xfrm>
          <a:solidFill>
            <a:srgbClr val="FFFFFF">
              <a:alpha val="70000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CCFF33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66"/>
                </a:solidFill>
                <a:latin typeface="Arial" pitchFamily="34" charset="0"/>
              </a:rPr>
              <a:t>have</a:t>
            </a:r>
            <a:r>
              <a:rPr lang="zh-CN" altLang="en-US" smtClean="0">
                <a:latin typeface="Arial" pitchFamily="34" charset="0"/>
              </a:rPr>
              <a:t>和</a:t>
            </a:r>
            <a:r>
              <a:rPr lang="en-US" altLang="zh-CN" smtClean="0">
                <a:solidFill>
                  <a:srgbClr val="FF0066"/>
                </a:solidFill>
                <a:latin typeface="Arial" pitchFamily="34" charset="0"/>
              </a:rPr>
              <a:t>there be: 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zh-CN" altLang="en-US" smtClean="0"/>
              <a:t>与</a:t>
            </a:r>
            <a:r>
              <a:rPr lang="en-US" altLang="zh-CN" smtClean="0">
                <a:solidFill>
                  <a:srgbClr val="FF0000"/>
                </a:solidFill>
              </a:rPr>
              <a:t>there be</a:t>
            </a:r>
            <a:r>
              <a:rPr lang="en-US" altLang="zh-CN" smtClean="0"/>
              <a:t> </a:t>
            </a:r>
            <a:r>
              <a:rPr lang="zh-CN" altLang="en-US" smtClean="0"/>
              <a:t>都有</a:t>
            </a:r>
            <a:r>
              <a:rPr lang="en-US" altLang="zh-CN" smtClean="0"/>
              <a:t>“</a:t>
            </a:r>
            <a:r>
              <a:rPr lang="zh-CN" altLang="en-US" smtClean="0">
                <a:solidFill>
                  <a:srgbClr val="3333FF"/>
                </a:solidFill>
              </a:rPr>
              <a:t>有</a:t>
            </a:r>
            <a:r>
              <a:rPr lang="zh-CN" altLang="en-US" smtClean="0"/>
              <a:t>”的意思。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① 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zh-CN" altLang="en-US" smtClean="0"/>
              <a:t>用来表示</a:t>
            </a:r>
            <a:r>
              <a:rPr lang="zh-CN" altLang="en-US" smtClean="0">
                <a:solidFill>
                  <a:srgbClr val="3333FF"/>
                </a:solidFill>
              </a:rPr>
              <a:t>各种关系的“所有”</a:t>
            </a:r>
            <a:r>
              <a:rPr lang="en-US" altLang="zh-CN" smtClean="0"/>
              <a:t>,</a:t>
            </a:r>
            <a:r>
              <a:rPr lang="zh-CN" altLang="en-US" smtClean="0"/>
              <a:t>身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上“</a:t>
            </a:r>
            <a:r>
              <a:rPr lang="zh-CN" altLang="en-US" smtClean="0">
                <a:solidFill>
                  <a:srgbClr val="3333FF"/>
                </a:solidFill>
              </a:rPr>
              <a:t>具有</a:t>
            </a:r>
            <a:r>
              <a:rPr lang="en-US" altLang="zh-CN" smtClean="0">
                <a:solidFill>
                  <a:srgbClr val="3333FF"/>
                </a:solidFill>
              </a:rPr>
              <a:t>(</a:t>
            </a:r>
            <a:r>
              <a:rPr lang="zh-CN" altLang="en-US" smtClean="0">
                <a:solidFill>
                  <a:srgbClr val="3333FF"/>
                </a:solidFill>
              </a:rPr>
              <a:t>说明人物的外观</a:t>
            </a:r>
            <a:r>
              <a:rPr lang="en-US" altLang="zh-CN" smtClean="0">
                <a:solidFill>
                  <a:srgbClr val="3333FF"/>
                </a:solidFill>
              </a:rPr>
              <a:t>)”</a:t>
            </a:r>
            <a:r>
              <a:rPr lang="zh-CN" altLang="en-US" smtClean="0"/>
              <a:t>和</a:t>
            </a:r>
            <a:r>
              <a:rPr lang="zh-CN" altLang="en-US" smtClean="0">
                <a:solidFill>
                  <a:srgbClr val="3333FF"/>
                </a:solidFill>
              </a:rPr>
              <a:t>整体与局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>
                <a:solidFill>
                  <a:srgbClr val="3333FF"/>
                </a:solidFill>
              </a:rPr>
              <a:t>部的“含有”</a:t>
            </a:r>
            <a:r>
              <a:rPr lang="zh-CN" altLang="en-US" smtClean="0"/>
              <a:t>。如</a:t>
            </a:r>
            <a:r>
              <a:rPr lang="en-US" altLang="zh-CN" smtClean="0"/>
              <a:t>: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I </a:t>
            </a:r>
            <a:r>
              <a:rPr lang="en-US" altLang="zh-CN" smtClean="0">
                <a:solidFill>
                  <a:srgbClr val="FF0000"/>
                </a:solidFill>
              </a:rPr>
              <a:t>have </a:t>
            </a:r>
            <a:r>
              <a:rPr lang="en-US" altLang="zh-CN" smtClean="0"/>
              <a:t>a good friend. 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我有一位好朋友。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Has </a:t>
            </a:r>
            <a:r>
              <a:rPr lang="en-US" altLang="zh-CN" smtClean="0"/>
              <a:t>the book a red cover?                 </a:t>
            </a:r>
          </a:p>
          <a:p>
            <a:pPr marL="569913" indent="-569913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这本书的封面是红色的吗</a:t>
            </a:r>
            <a:r>
              <a:rPr lang="en-US" altLang="zh-CN" smtClean="0"/>
              <a:t>?</a:t>
            </a:r>
            <a:r>
              <a:rPr lang="zh-CN" altLang="en-US" smtClean="0"/>
              <a:t>　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497888" cy="6121400"/>
          </a:xfrm>
          <a:solidFill>
            <a:srgbClr val="FFFFFF">
              <a:alpha val="70000"/>
            </a:srgb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CCFF33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 </a:t>
            </a:r>
            <a:r>
              <a:rPr lang="zh-CN" altLang="en-US" smtClean="0"/>
              <a:t>动词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zh-CN" altLang="en-US" smtClean="0"/>
              <a:t>是个用法较活的词</a:t>
            </a:r>
            <a:r>
              <a:rPr lang="en-US" altLang="zh-CN" smtClean="0"/>
              <a:t>, </a:t>
            </a:r>
            <a:r>
              <a:rPr lang="zh-CN" altLang="en-US" smtClean="0"/>
              <a:t>表示“</a:t>
            </a:r>
            <a:r>
              <a:rPr lang="zh-CN" altLang="en-US" smtClean="0">
                <a:solidFill>
                  <a:srgbClr val="3333FF"/>
                </a:solidFill>
              </a:rPr>
              <a:t>有</a:t>
            </a:r>
            <a:r>
              <a:rPr lang="zh-CN" altLang="en-US" smtClean="0"/>
              <a:t>”</a:t>
            </a:r>
            <a:r>
              <a:rPr lang="en-US" altLang="zh-CN" smtClean="0"/>
              <a:t>, 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第三人称单数形式是</a:t>
            </a:r>
            <a:r>
              <a:rPr lang="en-US" altLang="zh-CN" smtClean="0">
                <a:solidFill>
                  <a:srgbClr val="FF0000"/>
                </a:solidFill>
              </a:rPr>
              <a:t>has</a:t>
            </a:r>
            <a:r>
              <a:rPr lang="zh-CN" altLang="en-US" smtClean="0"/>
              <a:t>。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在英国英语中</a:t>
            </a:r>
            <a:r>
              <a:rPr lang="en-US" altLang="zh-CN" smtClean="0"/>
              <a:t>, 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zh-CN" altLang="en-US" smtClean="0"/>
              <a:t>意为“</a:t>
            </a:r>
            <a:r>
              <a:rPr lang="zh-CN" altLang="en-US" smtClean="0">
                <a:solidFill>
                  <a:srgbClr val="3333FF"/>
                </a:solidFill>
              </a:rPr>
              <a:t>拥有</a:t>
            </a:r>
            <a:r>
              <a:rPr lang="zh-CN" altLang="en-US" smtClean="0"/>
              <a:t>”。构成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疑问句时把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zh-CN" altLang="en-US" smtClean="0"/>
              <a:t>提到主语前面</a:t>
            </a:r>
            <a:r>
              <a:rPr lang="en-US" altLang="zh-CN" smtClean="0"/>
              <a:t>,</a:t>
            </a:r>
            <a:r>
              <a:rPr lang="zh-CN" altLang="en-US" smtClean="0"/>
              <a:t>表示否定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时</a:t>
            </a:r>
            <a:r>
              <a:rPr lang="en-US" altLang="zh-CN" smtClean="0"/>
              <a:t>,</a:t>
            </a:r>
            <a:r>
              <a:rPr lang="zh-CN" altLang="en-US" smtClean="0"/>
              <a:t>在其后面加</a:t>
            </a:r>
            <a:r>
              <a:rPr lang="en-US" altLang="zh-CN" smtClean="0">
                <a:solidFill>
                  <a:srgbClr val="FF0000"/>
                </a:solidFill>
              </a:rPr>
              <a:t>not</a:t>
            </a:r>
            <a:r>
              <a:rPr lang="en-US" altLang="zh-CN" smtClean="0"/>
              <a:t>,</a:t>
            </a:r>
            <a:r>
              <a:rPr lang="zh-CN" altLang="en-US" smtClean="0"/>
              <a:t>可缩写为</a:t>
            </a:r>
            <a:r>
              <a:rPr lang="en-US" altLang="zh-CN" smtClean="0">
                <a:solidFill>
                  <a:srgbClr val="FF0000"/>
                </a:solidFill>
              </a:rPr>
              <a:t>haven’t</a:t>
            </a:r>
            <a:r>
              <a:rPr lang="zh-CN" altLang="en-US" smtClean="0"/>
              <a:t>。如：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-- 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en-US" altLang="zh-CN" smtClean="0"/>
              <a:t> you a pen? </a:t>
            </a:r>
            <a:r>
              <a:rPr lang="zh-CN" altLang="en-US" smtClean="0"/>
              <a:t>你有钢笔吗</a:t>
            </a:r>
            <a:r>
              <a:rPr lang="en-US" altLang="zh-CN" smtClean="0"/>
              <a:t>?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-- Yes, I </a:t>
            </a:r>
            <a:r>
              <a:rPr lang="en-US" altLang="zh-CN" smtClean="0">
                <a:solidFill>
                  <a:srgbClr val="FF0000"/>
                </a:solidFill>
              </a:rPr>
              <a:t>have</a:t>
            </a:r>
            <a:r>
              <a:rPr lang="en-US" altLang="zh-CN" smtClean="0"/>
              <a:t>. But I </a:t>
            </a:r>
            <a:r>
              <a:rPr lang="en-US" altLang="zh-CN" smtClean="0">
                <a:solidFill>
                  <a:srgbClr val="FF0000"/>
                </a:solidFill>
              </a:rPr>
              <a:t>haven’t </a:t>
            </a:r>
            <a:r>
              <a:rPr lang="en-US" altLang="zh-CN" smtClean="0"/>
              <a:t>a new one.   </a:t>
            </a:r>
          </a:p>
          <a:p>
            <a:pPr marL="685800" indent="-6858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   </a:t>
            </a:r>
            <a:r>
              <a:rPr lang="zh-CN" altLang="en-US" smtClean="0"/>
              <a:t>是的</a:t>
            </a:r>
            <a:r>
              <a:rPr lang="en-US" altLang="zh-CN" smtClean="0"/>
              <a:t>, </a:t>
            </a:r>
            <a:r>
              <a:rPr lang="zh-CN" altLang="en-US" smtClean="0"/>
              <a:t>我有。但我没有新钢笔。</a:t>
            </a:r>
            <a:endParaRPr lang="en-US" altLang="zh-CN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500"/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836613"/>
            <a:ext cx="7643812" cy="5289550"/>
          </a:xfrm>
        </p:spPr>
        <p:txBody>
          <a:bodyPr/>
          <a:lstStyle/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在美国英语中</a:t>
            </a:r>
            <a:r>
              <a:rPr lang="en-US" altLang="zh-CN" smtClean="0"/>
              <a:t>, </a:t>
            </a:r>
            <a:r>
              <a:rPr lang="zh-CN" altLang="en-US" smtClean="0"/>
              <a:t>除上述用法外</a:t>
            </a:r>
            <a:r>
              <a:rPr lang="en-US" altLang="zh-CN" smtClean="0"/>
              <a:t>, </a:t>
            </a:r>
            <a:r>
              <a:rPr lang="zh-CN" altLang="en-US" smtClean="0"/>
              <a:t>还可以用助动词</a:t>
            </a:r>
            <a:r>
              <a:rPr lang="en-US" altLang="zh-CN" smtClean="0">
                <a:solidFill>
                  <a:srgbClr val="FF0000"/>
                </a:solidFill>
              </a:rPr>
              <a:t>do/does</a:t>
            </a:r>
            <a:r>
              <a:rPr lang="en-US" altLang="zh-CN" smtClean="0"/>
              <a:t> </a:t>
            </a:r>
            <a:r>
              <a:rPr lang="zh-CN" altLang="en-US" smtClean="0"/>
              <a:t>来构成疑问句和否定句。如</a:t>
            </a:r>
            <a:r>
              <a:rPr lang="en-US" altLang="zh-CN" smtClean="0"/>
              <a:t>:</a:t>
            </a:r>
          </a:p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--</a:t>
            </a:r>
            <a:r>
              <a:rPr lang="en-US" altLang="zh-CN" smtClean="0">
                <a:solidFill>
                  <a:srgbClr val="FF0000"/>
                </a:solidFill>
              </a:rPr>
              <a:t>Do</a:t>
            </a:r>
            <a:r>
              <a:rPr lang="en-US" altLang="zh-CN" smtClean="0"/>
              <a:t> you have a kite?  </a:t>
            </a:r>
            <a:r>
              <a:rPr lang="zh-CN" altLang="en-US" smtClean="0"/>
              <a:t>你有风筝吗</a:t>
            </a:r>
            <a:r>
              <a:rPr lang="en-US" altLang="zh-CN" smtClean="0"/>
              <a:t>?</a:t>
            </a:r>
          </a:p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--Yes, I </a:t>
            </a:r>
            <a:r>
              <a:rPr lang="en-US" altLang="zh-CN" smtClean="0">
                <a:solidFill>
                  <a:srgbClr val="FF0000"/>
                </a:solidFill>
              </a:rPr>
              <a:t>do</a:t>
            </a:r>
            <a:r>
              <a:rPr lang="en-US" altLang="zh-CN" smtClean="0"/>
              <a:t>.  </a:t>
            </a:r>
            <a:r>
              <a:rPr lang="zh-CN" altLang="en-US" smtClean="0"/>
              <a:t>我有。</a:t>
            </a:r>
          </a:p>
          <a:p>
            <a:pPr marL="0" indent="0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He </a:t>
            </a:r>
            <a:r>
              <a:rPr lang="en-US" altLang="zh-CN" smtClean="0">
                <a:solidFill>
                  <a:srgbClr val="FF0000"/>
                </a:solidFill>
              </a:rPr>
              <a:t>doesn’t have</a:t>
            </a:r>
            <a:r>
              <a:rPr lang="en-US" altLang="zh-CN" smtClean="0"/>
              <a:t> anything.                      </a:t>
            </a:r>
            <a:r>
              <a:rPr lang="zh-CN" altLang="en-US" smtClean="0"/>
              <a:t>他没有任何东西。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1341438"/>
            <a:ext cx="7848600" cy="4248150"/>
          </a:xfrm>
        </p:spPr>
        <p:txBody>
          <a:bodyPr/>
          <a:lstStyle/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 </a:t>
            </a:r>
            <a:r>
              <a:rPr lang="zh-CN" altLang="en-US" smtClean="0"/>
              <a:t>② </a:t>
            </a:r>
            <a:r>
              <a:rPr lang="en-US" altLang="zh-CN" smtClean="0">
                <a:solidFill>
                  <a:srgbClr val="FF0000"/>
                </a:solidFill>
              </a:rPr>
              <a:t>there be</a:t>
            </a:r>
            <a:r>
              <a:rPr lang="zh-CN" altLang="en-US" smtClean="0"/>
              <a:t>表示</a:t>
            </a:r>
            <a:r>
              <a:rPr lang="zh-CN" altLang="en-US" smtClean="0">
                <a:solidFill>
                  <a:srgbClr val="3333FF"/>
                </a:solidFill>
              </a:rPr>
              <a:t>存在的关系</a:t>
            </a:r>
            <a:r>
              <a:rPr lang="en-US" altLang="zh-CN" smtClean="0"/>
              <a:t>,</a:t>
            </a:r>
            <a:r>
              <a:rPr lang="zh-CN" altLang="en-US" smtClean="0"/>
              <a:t>表示</a:t>
            </a:r>
            <a:r>
              <a:rPr lang="zh-CN" altLang="en-US" smtClean="0">
                <a:solidFill>
                  <a:srgbClr val="3333FF"/>
                </a:solidFill>
              </a:rPr>
              <a:t>某处</a:t>
            </a:r>
          </a:p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mtClean="0">
                <a:solidFill>
                  <a:srgbClr val="3333FF"/>
                </a:solidFill>
              </a:rPr>
              <a:t>有某人或某物时常用这种句型</a:t>
            </a:r>
            <a:r>
              <a:rPr lang="zh-CN" altLang="en-US" smtClean="0"/>
              <a:t>。如：</a:t>
            </a:r>
          </a:p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There are</a:t>
            </a:r>
            <a:r>
              <a:rPr lang="en-US" altLang="zh-CN" smtClean="0"/>
              <a:t> two bikes under the tree.   </a:t>
            </a:r>
          </a:p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树下有两辆自行车。</a:t>
            </a:r>
          </a:p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There are</a:t>
            </a:r>
            <a:r>
              <a:rPr lang="en-US" altLang="zh-CN" smtClean="0"/>
              <a:t> forty students in our class. </a:t>
            </a:r>
          </a:p>
          <a:p>
            <a:pPr marL="600075" indent="-600075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我们班有四十名学生。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6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60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460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460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1052513"/>
            <a:ext cx="7786687" cy="4608512"/>
          </a:xfrm>
        </p:spPr>
        <p:txBody>
          <a:bodyPr/>
          <a:lstStyle/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③ </a:t>
            </a:r>
            <a:r>
              <a:rPr lang="zh-CN" altLang="en-US" smtClean="0"/>
              <a:t>当表示</a:t>
            </a:r>
            <a:r>
              <a:rPr lang="zh-CN" altLang="en-US" smtClean="0">
                <a:solidFill>
                  <a:srgbClr val="3333FF"/>
                </a:solidFill>
              </a:rPr>
              <a:t>整体与局部的“含有”时或者</a:t>
            </a:r>
          </a:p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>
                <a:solidFill>
                  <a:srgbClr val="3333FF"/>
                </a:solidFill>
              </a:rPr>
              <a:t>是难以判断“有”是所属关系还是存在</a:t>
            </a:r>
          </a:p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>
                <a:solidFill>
                  <a:srgbClr val="3333FF"/>
                </a:solidFill>
              </a:rPr>
              <a:t>关系时</a:t>
            </a:r>
            <a:r>
              <a:rPr lang="en-US" altLang="zh-CN" smtClean="0"/>
              <a:t>, have</a:t>
            </a:r>
            <a:r>
              <a:rPr lang="zh-CN" altLang="en-US" smtClean="0"/>
              <a:t>和</a:t>
            </a:r>
            <a:r>
              <a:rPr lang="en-US" altLang="zh-CN" smtClean="0"/>
              <a:t>there be</a:t>
            </a:r>
            <a:r>
              <a:rPr lang="zh-CN" altLang="en-US" smtClean="0"/>
              <a:t>均可使用。如</a:t>
            </a:r>
          </a:p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表示“一年有十二个月”</a:t>
            </a:r>
            <a:r>
              <a:rPr lang="en-US" altLang="zh-CN" smtClean="0"/>
              <a:t>:</a:t>
            </a:r>
          </a:p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A year </a:t>
            </a:r>
            <a:r>
              <a:rPr lang="en-US" altLang="zh-CN" smtClean="0">
                <a:solidFill>
                  <a:srgbClr val="FF0000"/>
                </a:solidFill>
              </a:rPr>
              <a:t>has</a:t>
            </a:r>
            <a:r>
              <a:rPr lang="en-US" altLang="zh-CN" smtClean="0"/>
              <a:t> twelve months</a:t>
            </a:r>
            <a:r>
              <a:rPr lang="zh-CN" altLang="en-US" smtClean="0"/>
              <a:t>．</a:t>
            </a:r>
          </a:p>
          <a:p>
            <a:pPr marL="614363" indent="-614363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There are</a:t>
            </a:r>
            <a:r>
              <a:rPr lang="en-US" altLang="zh-CN" smtClean="0"/>
              <a:t> twelve months in a year.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7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8353425" cy="5903913"/>
          </a:xfrm>
        </p:spPr>
        <p:txBody>
          <a:bodyPr/>
          <a:lstStyle/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注意</a:t>
            </a:r>
            <a:r>
              <a:rPr lang="en-US" altLang="zh-CN" smtClean="0"/>
              <a:t>: </a:t>
            </a:r>
            <a:r>
              <a:rPr lang="zh-CN" altLang="en-US" smtClean="0"/>
              <a:t>在</a:t>
            </a:r>
            <a:r>
              <a:rPr lang="en-US" altLang="zh-CN" smtClean="0">
                <a:solidFill>
                  <a:srgbClr val="FF0000"/>
                </a:solidFill>
              </a:rPr>
              <a:t>there be</a:t>
            </a:r>
            <a:r>
              <a:rPr lang="zh-CN" altLang="en-US" smtClean="0"/>
              <a:t>结构中</a:t>
            </a:r>
            <a:r>
              <a:rPr lang="en-US" altLang="zh-CN" smtClean="0"/>
              <a:t>, </a:t>
            </a:r>
            <a:r>
              <a:rPr lang="zh-CN" altLang="en-US" smtClean="0"/>
              <a:t>如果主语不止一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个</a:t>
            </a:r>
            <a:r>
              <a:rPr lang="en-US" altLang="zh-CN" smtClean="0"/>
              <a:t>, </a:t>
            </a:r>
            <a:r>
              <a:rPr lang="zh-CN" altLang="en-US" smtClean="0"/>
              <a:t>谓语动词往往和与之最接近的主语在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数上保持一致</a:t>
            </a:r>
            <a:r>
              <a:rPr lang="en-US" altLang="zh-CN" smtClean="0"/>
              <a:t>, </a:t>
            </a:r>
            <a:r>
              <a:rPr lang="zh-CN" altLang="en-US" smtClean="0"/>
              <a:t>即我们常说的</a:t>
            </a:r>
            <a:r>
              <a:rPr lang="zh-CN" altLang="en-US" smtClean="0">
                <a:solidFill>
                  <a:srgbClr val="3333FF"/>
                </a:solidFill>
              </a:rPr>
              <a:t>就近原则</a:t>
            </a:r>
            <a:r>
              <a:rPr lang="zh-CN" altLang="en-US" smtClean="0"/>
              <a:t>。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如</a:t>
            </a:r>
            <a:r>
              <a:rPr lang="en-US" altLang="zh-CN" smtClean="0"/>
              <a:t>: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There is</a:t>
            </a:r>
            <a:r>
              <a:rPr lang="en-US" altLang="zh-CN" smtClean="0"/>
              <a:t> a pen, two pencils and four 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books on the desk.                                                                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桌子上有一支钢笔</a:t>
            </a:r>
            <a:r>
              <a:rPr lang="en-US" altLang="zh-CN" smtClean="0"/>
              <a:t>, </a:t>
            </a:r>
            <a:r>
              <a:rPr lang="zh-CN" altLang="en-US" smtClean="0"/>
              <a:t>两支铅笔和四本书。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There are</a:t>
            </a:r>
            <a:r>
              <a:rPr lang="en-US" altLang="zh-CN" smtClean="0"/>
              <a:t> two maps and a picture on the 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wall.                                                            </a:t>
            </a:r>
          </a:p>
          <a:p>
            <a:pPr marL="1228725" indent="-1228725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墙上有两张地图和一幅画。</a:t>
            </a:r>
            <a:endParaRPr lang="en-US" altLang="zh-CN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5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5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500"/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500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2" dur="500"/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500"/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500"/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4213" y="711200"/>
            <a:ext cx="7920037" cy="5289550"/>
          </a:xfrm>
        </p:spPr>
        <p:txBody>
          <a:bodyPr/>
          <a:lstStyle/>
          <a:p>
            <a:pPr marL="688975" indent="-6889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2) </a:t>
            </a:r>
            <a:r>
              <a:rPr lang="en-US" altLang="zh-CN" smtClean="0">
                <a:solidFill>
                  <a:srgbClr val="FF0000"/>
                </a:solidFill>
              </a:rPr>
              <a:t>too many</a:t>
            </a:r>
            <a:r>
              <a:rPr lang="en-US" altLang="zh-CN" smtClean="0"/>
              <a:t> rules “</a:t>
            </a:r>
            <a:r>
              <a:rPr lang="zh-CN" altLang="en-US" smtClean="0">
                <a:solidFill>
                  <a:srgbClr val="3333FF"/>
                </a:solidFill>
              </a:rPr>
              <a:t>太多的规定</a:t>
            </a:r>
            <a:r>
              <a:rPr lang="zh-CN" altLang="en-US" smtClean="0"/>
              <a:t>”</a:t>
            </a:r>
            <a:r>
              <a:rPr lang="en-US" altLang="zh-CN" smtClean="0"/>
              <a:t>, </a:t>
            </a:r>
            <a:r>
              <a:rPr lang="zh-CN" altLang="en-US" smtClean="0"/>
              <a:t>其中</a:t>
            </a:r>
          </a:p>
          <a:p>
            <a:pPr marL="688975" indent="-6889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FF0000"/>
                </a:solidFill>
              </a:rPr>
              <a:t>    too many</a:t>
            </a:r>
            <a:r>
              <a:rPr lang="en-US" altLang="zh-CN" smtClean="0"/>
              <a:t> </a:t>
            </a:r>
            <a:r>
              <a:rPr lang="zh-CN" altLang="en-US" smtClean="0"/>
              <a:t>用来修饰可数名词</a:t>
            </a:r>
            <a:r>
              <a:rPr lang="en-US" altLang="zh-CN" smtClean="0"/>
              <a:t>rules</a:t>
            </a:r>
            <a:r>
              <a:rPr lang="zh-CN" altLang="en-US" smtClean="0"/>
              <a:t>。</a:t>
            </a:r>
          </a:p>
          <a:p>
            <a:pPr marL="688975" indent="-6889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如</a:t>
            </a:r>
            <a:r>
              <a:rPr lang="en-US" altLang="zh-CN" smtClean="0"/>
              <a:t>: He has </a:t>
            </a:r>
            <a:r>
              <a:rPr lang="en-US" altLang="zh-CN" smtClean="0">
                <a:solidFill>
                  <a:srgbClr val="FF0000"/>
                </a:solidFill>
              </a:rPr>
              <a:t>too many</a:t>
            </a:r>
            <a:r>
              <a:rPr lang="en-US" altLang="zh-CN" smtClean="0"/>
              <a:t> friends to meet.         </a:t>
            </a:r>
            <a:r>
              <a:rPr lang="zh-CN" altLang="en-US" smtClean="0"/>
              <a:t>他有很多朋友要见。</a:t>
            </a:r>
          </a:p>
          <a:p>
            <a:pPr marL="688975" indent="-6889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      修饰不可数名词时</a:t>
            </a:r>
            <a:r>
              <a:rPr lang="en-US" altLang="zh-CN" smtClean="0"/>
              <a:t>, </a:t>
            </a:r>
            <a:r>
              <a:rPr lang="zh-CN" altLang="en-US" smtClean="0"/>
              <a:t>要用</a:t>
            </a:r>
            <a:r>
              <a:rPr lang="en-US" altLang="zh-CN" smtClean="0">
                <a:solidFill>
                  <a:srgbClr val="FF0000"/>
                </a:solidFill>
              </a:rPr>
              <a:t>too much</a:t>
            </a:r>
            <a:endParaRPr lang="en-US" altLang="zh-CN" smtClean="0"/>
          </a:p>
          <a:p>
            <a:pPr marL="688975" indent="-6889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如</a:t>
            </a:r>
            <a:r>
              <a:rPr lang="en-US" altLang="zh-CN" smtClean="0"/>
              <a:t>: We have </a:t>
            </a:r>
            <a:r>
              <a:rPr lang="en-US" altLang="zh-CN" smtClean="0">
                <a:solidFill>
                  <a:srgbClr val="FF0000"/>
                </a:solidFill>
              </a:rPr>
              <a:t>too much</a:t>
            </a:r>
            <a:r>
              <a:rPr lang="en-US" altLang="zh-CN" smtClean="0"/>
              <a:t> work to do.         </a:t>
            </a:r>
            <a:r>
              <a:rPr lang="zh-CN" altLang="en-US" smtClean="0"/>
              <a:t>我们有许多工作要做。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80400" cy="5761037"/>
          </a:xfrm>
          <a:solidFill>
            <a:srgbClr val="FFFFFF">
              <a:alpha val="70000"/>
            </a:srgbClr>
          </a:solidFill>
          <a:ln>
            <a:solidFill>
              <a:srgbClr val="CCFF33"/>
            </a:solidFill>
            <a:miter lim="800000"/>
            <a:headEnd/>
            <a:tailEnd/>
          </a:ln>
        </p:spPr>
        <p:txBody>
          <a:bodyPr/>
          <a:lstStyle/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2. And I </a:t>
            </a:r>
            <a:r>
              <a:rPr lang="en-US" altLang="zh-CN" smtClean="0">
                <a:solidFill>
                  <a:srgbClr val="FF0000"/>
                </a:solidFill>
              </a:rPr>
              <a:t>have to</a:t>
            </a:r>
            <a:r>
              <a:rPr lang="en-US" altLang="zh-CN" smtClean="0"/>
              <a:t> </a:t>
            </a:r>
            <a:r>
              <a:rPr lang="en-US" altLang="zh-CN" smtClean="0">
                <a:solidFill>
                  <a:srgbClr val="3333FF"/>
                </a:solidFill>
              </a:rPr>
              <a:t>go to bed before</a:t>
            </a:r>
            <a:r>
              <a:rPr lang="en-US" altLang="zh-CN" smtClean="0"/>
              <a:t> 10:00 .                                             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   十点钟前我就得上床睡觉。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1) </a:t>
            </a:r>
            <a:r>
              <a:rPr lang="en-US" altLang="zh-CN" smtClean="0">
                <a:solidFill>
                  <a:srgbClr val="FF0000"/>
                </a:solidFill>
              </a:rPr>
              <a:t>go to bed</a:t>
            </a:r>
            <a:r>
              <a:rPr lang="en-US" altLang="zh-CN" smtClean="0"/>
              <a:t>“</a:t>
            </a:r>
            <a:r>
              <a:rPr lang="zh-CN" altLang="en-US" smtClean="0">
                <a:solidFill>
                  <a:srgbClr val="0000FF"/>
                </a:solidFill>
              </a:rPr>
              <a:t>去</a:t>
            </a:r>
            <a:r>
              <a:rPr lang="zh-CN" altLang="en-US" smtClean="0">
                <a:solidFill>
                  <a:srgbClr val="3333FF"/>
                </a:solidFill>
              </a:rPr>
              <a:t>睡觉</a:t>
            </a:r>
            <a:r>
              <a:rPr lang="zh-CN" altLang="en-US" smtClean="0"/>
              <a:t>”。如</a:t>
            </a:r>
            <a:r>
              <a:rPr lang="en-US" altLang="zh-CN" smtClean="0"/>
              <a:t>: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What time do you usually </a:t>
            </a:r>
            <a:r>
              <a:rPr lang="en-US" altLang="zh-CN" smtClean="0">
                <a:solidFill>
                  <a:srgbClr val="CC0000"/>
                </a:solidFill>
              </a:rPr>
              <a:t>go to</a:t>
            </a:r>
            <a:r>
              <a:rPr lang="en-US" altLang="zh-CN" smtClean="0">
                <a:solidFill>
                  <a:srgbClr val="FF0000"/>
                </a:solidFill>
              </a:rPr>
              <a:t> bed</a:t>
            </a:r>
            <a:r>
              <a:rPr lang="en-US" altLang="zh-CN" smtClean="0"/>
              <a:t>?             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你一般几点睡觉？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2) </a:t>
            </a:r>
            <a:r>
              <a:rPr lang="en-US" altLang="zh-CN" smtClean="0">
                <a:solidFill>
                  <a:srgbClr val="FF0000"/>
                </a:solidFill>
              </a:rPr>
              <a:t>before</a:t>
            </a:r>
            <a:r>
              <a:rPr lang="zh-CN" altLang="en-US" smtClean="0"/>
              <a:t>在此句中为</a:t>
            </a:r>
            <a:r>
              <a:rPr lang="zh-CN" altLang="en-US" smtClean="0">
                <a:solidFill>
                  <a:srgbClr val="3333FF"/>
                </a:solidFill>
              </a:rPr>
              <a:t>介词</a:t>
            </a:r>
            <a:r>
              <a:rPr lang="en-US" altLang="zh-CN" smtClean="0"/>
              <a:t>,</a:t>
            </a:r>
            <a:r>
              <a:rPr lang="zh-CN" altLang="en-US" smtClean="0"/>
              <a:t>意思是</a:t>
            </a:r>
            <a:r>
              <a:rPr lang="en-US" altLang="zh-CN" smtClean="0">
                <a:solidFill>
                  <a:srgbClr val="3333FF"/>
                </a:solidFill>
              </a:rPr>
              <a:t>not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>
                <a:solidFill>
                  <a:srgbClr val="3333FF"/>
                </a:solidFill>
              </a:rPr>
              <a:t>    later than</a:t>
            </a:r>
            <a:r>
              <a:rPr lang="en-US" altLang="zh-CN" smtClean="0"/>
              <a:t> “</a:t>
            </a:r>
            <a:r>
              <a:rPr lang="zh-CN" altLang="en-US" smtClean="0">
                <a:solidFill>
                  <a:srgbClr val="3333FF"/>
                </a:solidFill>
              </a:rPr>
              <a:t>最迟在</a:t>
            </a:r>
            <a:r>
              <a:rPr lang="en-US" altLang="zh-CN" smtClean="0">
                <a:solidFill>
                  <a:srgbClr val="3333FF"/>
                </a:solidFill>
              </a:rPr>
              <a:t>……</a:t>
            </a:r>
            <a:r>
              <a:rPr lang="en-US" altLang="zh-CN" smtClean="0"/>
              <a:t>”</a:t>
            </a:r>
            <a:r>
              <a:rPr lang="zh-CN" altLang="en-US" smtClean="0"/>
              <a:t>。如</a:t>
            </a:r>
            <a:r>
              <a:rPr lang="en-US" altLang="zh-CN" smtClean="0"/>
              <a:t>: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mtClean="0"/>
              <a:t>   I’ll be back </a:t>
            </a:r>
            <a:r>
              <a:rPr lang="en-US" altLang="zh-CN" smtClean="0">
                <a:solidFill>
                  <a:srgbClr val="FF0000"/>
                </a:solidFill>
              </a:rPr>
              <a:t>before</a:t>
            </a:r>
            <a:r>
              <a:rPr lang="en-US" altLang="zh-CN" smtClean="0"/>
              <a:t> 6 o’clock.                    </a:t>
            </a:r>
          </a:p>
          <a:p>
            <a:pPr marL="685800" indent="-685800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zh-CN" altLang="en-US" smtClean="0"/>
              <a:t>   我最迟六点钟回来。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203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03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5" y="333375"/>
            <a:ext cx="8893175" cy="6191250"/>
          </a:xfrm>
          <a:solidFill>
            <a:srgbClr val="FFFFFF">
              <a:alpha val="70000"/>
            </a:srgbClr>
          </a:solidFill>
          <a:ln>
            <a:solidFill>
              <a:srgbClr val="CCFF33"/>
            </a:solidFill>
            <a:miter lim="800000"/>
            <a:headEnd/>
            <a:tailEnd/>
          </a:ln>
        </p:spPr>
        <p:txBody>
          <a:bodyPr/>
          <a:lstStyle/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3. After dinner, I can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t relax </a:t>
            </a:r>
            <a:r>
              <a:rPr lang="en-US" altLang="zh-CN">
                <a:solidFill>
                  <a:srgbClr val="CC0000"/>
                </a:solidFill>
              </a:rPr>
              <a:t>either</a:t>
            </a:r>
            <a:r>
              <a:rPr lang="en-US" altLang="zh-CN"/>
              <a:t>.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/>
              <a:t>   晚饭后我也不能放松。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AutoNum type="arabicParenR"/>
            </a:pPr>
            <a:r>
              <a:rPr lang="zh-CN" altLang="en-US">
                <a:solidFill>
                  <a:srgbClr val="0000FF"/>
                </a:solidFill>
              </a:rPr>
              <a:t>副词</a:t>
            </a:r>
            <a:r>
              <a:rPr lang="en-US" altLang="zh-CN">
                <a:solidFill>
                  <a:srgbClr val="CC0000"/>
                </a:solidFill>
              </a:rPr>
              <a:t>either</a:t>
            </a:r>
            <a:r>
              <a:rPr lang="zh-CN" altLang="en-US">
                <a:solidFill>
                  <a:srgbClr val="0000FF"/>
                </a:solidFill>
              </a:rPr>
              <a:t>表示</a:t>
            </a:r>
            <a:r>
              <a:rPr lang="zh-CN" altLang="en-US">
                <a:solidFill>
                  <a:srgbClr val="0000FF"/>
                </a:solidFill>
                <a:latin typeface="Arial"/>
              </a:rPr>
              <a:t>“</a:t>
            </a:r>
            <a:r>
              <a:rPr lang="zh-CN" altLang="en-US">
                <a:solidFill>
                  <a:srgbClr val="0000FF"/>
                </a:solidFill>
              </a:rPr>
              <a:t>也</a:t>
            </a:r>
            <a:r>
              <a:rPr lang="zh-CN" altLang="en-US">
                <a:solidFill>
                  <a:srgbClr val="0000FF"/>
                </a:solidFill>
                <a:latin typeface="Arial"/>
              </a:rPr>
              <a:t>”</a:t>
            </a:r>
            <a:r>
              <a:rPr lang="zh-CN" altLang="en-US">
                <a:solidFill>
                  <a:srgbClr val="0000FF"/>
                </a:solidFill>
              </a:rPr>
              <a:t>，用于否定句末，用法与表示肯定或陈述的副词</a:t>
            </a:r>
            <a:r>
              <a:rPr lang="en-US" altLang="zh-CN">
                <a:solidFill>
                  <a:srgbClr val="CC0000"/>
                </a:solidFill>
              </a:rPr>
              <a:t>too</a:t>
            </a:r>
            <a:r>
              <a:rPr lang="zh-CN" altLang="en-US">
                <a:solidFill>
                  <a:srgbClr val="0000FF"/>
                </a:solidFill>
              </a:rPr>
              <a:t>相似，可用逗号与语句的主题隔开。如：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/>
              <a:t>    </a:t>
            </a:r>
            <a:r>
              <a:rPr lang="en-US" altLang="zh-CN"/>
              <a:t>You like English. I like it, </a:t>
            </a:r>
            <a:r>
              <a:rPr lang="en-US" altLang="zh-CN">
                <a:solidFill>
                  <a:srgbClr val="CC0000"/>
                </a:solidFill>
              </a:rPr>
              <a:t>too</a:t>
            </a:r>
            <a:r>
              <a:rPr lang="en-US" altLang="zh-CN"/>
              <a:t>.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    </a:t>
            </a:r>
            <a:r>
              <a:rPr lang="zh-CN" altLang="en-US"/>
              <a:t>你喜欢英语，我也喜欢。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/>
              <a:t>     My father can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t speak English. My mother can</a:t>
            </a:r>
            <a:r>
              <a:rPr lang="en-US" altLang="zh-CN">
                <a:latin typeface="Arial"/>
              </a:rPr>
              <a:t>’</a:t>
            </a:r>
            <a:r>
              <a:rPr lang="en-US" altLang="zh-CN"/>
              <a:t>t (speak it), </a:t>
            </a:r>
            <a:r>
              <a:rPr lang="en-US" altLang="zh-CN">
                <a:solidFill>
                  <a:srgbClr val="CC0000"/>
                </a:solidFill>
              </a:rPr>
              <a:t>either</a:t>
            </a:r>
            <a:r>
              <a:rPr lang="en-US" altLang="zh-CN"/>
              <a:t>.</a:t>
            </a:r>
          </a:p>
          <a:p>
            <a:pPr marL="685800" indent="-6858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/>
              <a:t>    我爸爸不会讲英语，我妈妈也不会。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4643438" y="69215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3333FF"/>
                </a:solidFill>
                <a:latin typeface="Arial" pitchFamily="34" charset="0"/>
              </a:rPr>
              <a:t>课时重点回顾</a:t>
            </a:r>
          </a:p>
        </p:txBody>
      </p:sp>
      <p:sp>
        <p:nvSpPr>
          <p:cNvPr id="147459" name="WordArt 3"/>
          <p:cNvSpPr>
            <a:spLocks noChangeArrowheads="1" noChangeShapeType="1" noTextEdit="1"/>
          </p:cNvSpPr>
          <p:nvPr/>
        </p:nvSpPr>
        <p:spPr bwMode="auto">
          <a:xfrm>
            <a:off x="898525" y="620713"/>
            <a:ext cx="33131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Review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7460" name="Text Box 4"/>
          <p:cNvSpPr txBox="1">
            <a:spLocks noChangeArrowheads="1"/>
          </p:cNvSpPr>
          <p:nvPr/>
        </p:nvSpPr>
        <p:spPr bwMode="auto">
          <a:xfrm>
            <a:off x="323850" y="1484313"/>
            <a:ext cx="8569325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/>
              <a:t>too many rules, get up at six o’clock every morning, leave the dirty dishes in the kitchen, can’t play basketball after school,</a:t>
            </a:r>
          </a:p>
          <a:p>
            <a:pPr>
              <a:lnSpc>
                <a:spcPct val="115000"/>
              </a:lnSpc>
            </a:pPr>
            <a:r>
              <a:rPr lang="en-US" altLang="zh-CN"/>
              <a:t>have to do one’s homework, watch TV, on weekends, can’t relax either, read a book, run to school, don’t eat in class,</a:t>
            </a:r>
          </a:p>
          <a:p>
            <a:pPr>
              <a:lnSpc>
                <a:spcPct val="115000"/>
              </a:lnSpc>
            </a:pPr>
            <a:r>
              <a:rPr lang="en-US" altLang="zh-CN"/>
              <a:t>make one’s bed, What can I do?</a:t>
            </a:r>
            <a:endParaRPr lang="zh-CN" alt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07950" y="1484313"/>
            <a:ext cx="3816350" cy="47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make (one’s) bed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dirty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kitchen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more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noisy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relax 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read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terrible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feel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3814763" y="1484313"/>
            <a:ext cx="5221287" cy="47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en-US"/>
              <a:t>铺床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adj.</a:t>
            </a:r>
            <a:r>
              <a:rPr lang="en-US" altLang="zh-CN"/>
              <a:t> </a:t>
            </a:r>
            <a:r>
              <a:rPr lang="zh-CN" altLang="en-US"/>
              <a:t>脏的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n.</a:t>
            </a:r>
            <a:r>
              <a:rPr lang="en-US" altLang="zh-CN"/>
              <a:t> </a:t>
            </a:r>
            <a:r>
              <a:rPr lang="zh-CN" altLang="en-US"/>
              <a:t>厨房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adj&amp;pron.</a:t>
            </a:r>
            <a:r>
              <a:rPr lang="en-US" altLang="zh-CN"/>
              <a:t> </a:t>
            </a:r>
            <a:r>
              <a:rPr lang="zh-CN" altLang="en-US"/>
              <a:t>更多</a:t>
            </a:r>
            <a:r>
              <a:rPr lang="en-US" altLang="zh-CN"/>
              <a:t>(</a:t>
            </a:r>
            <a:r>
              <a:rPr lang="zh-CN" altLang="en-US"/>
              <a:t>的</a:t>
            </a:r>
            <a:r>
              <a:rPr lang="en-US" altLang="zh-CN"/>
              <a:t>)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adj.</a:t>
            </a:r>
            <a:r>
              <a:rPr lang="en-US" altLang="zh-CN"/>
              <a:t> </a:t>
            </a:r>
            <a:r>
              <a:rPr lang="zh-CN" altLang="en-US"/>
              <a:t>吵闹的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v.</a:t>
            </a:r>
            <a:r>
              <a:rPr lang="zh-CN" altLang="en-US"/>
              <a:t>放松；休息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v.</a:t>
            </a:r>
            <a:r>
              <a:rPr lang="en-US" altLang="zh-CN"/>
              <a:t> </a:t>
            </a:r>
            <a:r>
              <a:rPr lang="zh-CN" altLang="en-US"/>
              <a:t>读；阅读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adj.</a:t>
            </a:r>
            <a:r>
              <a:rPr lang="en-US" altLang="zh-CN"/>
              <a:t> </a:t>
            </a:r>
            <a:r>
              <a:rPr lang="zh-CN" altLang="en-US"/>
              <a:t>非常讨厌的；可怕的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v.</a:t>
            </a:r>
            <a:r>
              <a:rPr lang="en-US" altLang="zh-CN"/>
              <a:t> </a:t>
            </a:r>
            <a:r>
              <a:rPr lang="zh-CN" altLang="en-US"/>
              <a:t>感受；觉得</a:t>
            </a:r>
          </a:p>
        </p:txBody>
      </p:sp>
      <p:grpSp>
        <p:nvGrpSpPr>
          <p:cNvPr id="51207" name="Group 7"/>
          <p:cNvGrpSpPr>
            <a:grpSpLocks/>
          </p:cNvGrpSpPr>
          <p:nvPr/>
        </p:nvGrpSpPr>
        <p:grpSpPr bwMode="auto">
          <a:xfrm>
            <a:off x="1619250" y="620713"/>
            <a:ext cx="6480175" cy="765175"/>
            <a:chOff x="1066" y="391"/>
            <a:chExt cx="4082" cy="482"/>
          </a:xfrm>
        </p:grpSpPr>
        <p:pic>
          <p:nvPicPr>
            <p:cNvPr id="181251" name="Picture 3" descr="BAN_2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391"/>
              <a:ext cx="4082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1700" y="441"/>
              <a:ext cx="308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CC00CC"/>
                  </a:solidFill>
                </a:rPr>
                <a:t>Words and expressions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1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1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51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51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51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51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51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512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512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34925" y="44450"/>
            <a:ext cx="9144000" cy="643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en-US">
                <a:solidFill>
                  <a:srgbClr val="CC00CC"/>
                </a:solidFill>
              </a:rPr>
              <a:t>下列各句中均有一处错误，请找出并改正。</a:t>
            </a:r>
          </a:p>
          <a:p>
            <a:pPr>
              <a:lnSpc>
                <a:spcPct val="105000"/>
              </a:lnSpc>
            </a:pPr>
            <a:r>
              <a:rPr lang="en-US" altLang="zh-CN"/>
              <a:t>1. I have to in bed by 10:00 every night.</a:t>
            </a:r>
          </a:p>
          <a:p>
            <a:pPr>
              <a:lnSpc>
                <a:spcPct val="105000"/>
              </a:lnSpc>
            </a:pPr>
            <a:r>
              <a:rPr lang="en-US" altLang="zh-CN"/>
              <a:t>     ___________</a:t>
            </a:r>
          </a:p>
          <a:p>
            <a:pPr>
              <a:lnSpc>
                <a:spcPct val="105000"/>
              </a:lnSpc>
            </a:pPr>
            <a:r>
              <a:rPr lang="en-US" altLang="zh-CN"/>
              <a:t>2. The children never have some fun at </a:t>
            </a:r>
          </a:p>
          <a:p>
            <a:pPr>
              <a:lnSpc>
                <a:spcPct val="105000"/>
              </a:lnSpc>
            </a:pPr>
            <a:r>
              <a:rPr lang="en-US" altLang="zh-CN"/>
              <a:t>     school.  ____________</a:t>
            </a:r>
          </a:p>
          <a:p>
            <a:pPr>
              <a:lnSpc>
                <a:spcPct val="105000"/>
              </a:lnSpc>
            </a:pPr>
            <a:r>
              <a:rPr lang="en-US" altLang="zh-CN"/>
              <a:t>3. Simon can’t go out at school nights.</a:t>
            </a:r>
          </a:p>
          <a:p>
            <a:pPr>
              <a:lnSpc>
                <a:spcPct val="105000"/>
              </a:lnSpc>
            </a:pPr>
            <a:r>
              <a:rPr lang="en-US" altLang="zh-CN"/>
              <a:t>     __________</a:t>
            </a:r>
          </a:p>
          <a:p>
            <a:pPr>
              <a:lnSpc>
                <a:spcPct val="105000"/>
              </a:lnSpc>
            </a:pPr>
            <a:r>
              <a:rPr lang="en-US" altLang="zh-CN"/>
              <a:t>4. I’m busy today. There is too many work.</a:t>
            </a:r>
          </a:p>
          <a:p>
            <a:pPr>
              <a:lnSpc>
                <a:spcPct val="105000"/>
              </a:lnSpc>
            </a:pPr>
            <a:r>
              <a:rPr lang="en-US" altLang="zh-CN"/>
              <a:t>    _____________</a:t>
            </a:r>
          </a:p>
          <a:p>
            <a:pPr>
              <a:lnSpc>
                <a:spcPct val="105000"/>
              </a:lnSpc>
            </a:pPr>
            <a:r>
              <a:rPr lang="en-US" altLang="zh-CN"/>
              <a:t>5. You can’t have to wear your uniform at    </a:t>
            </a:r>
          </a:p>
          <a:p>
            <a:pPr>
              <a:lnSpc>
                <a:spcPct val="105000"/>
              </a:lnSpc>
            </a:pPr>
            <a:r>
              <a:rPr lang="en-US" altLang="zh-CN"/>
              <a:t>    home. __________________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1979613" y="5805488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can’t</a:t>
            </a:r>
            <a:r>
              <a:rPr lang="zh-CN" altLang="en-US">
                <a:solidFill>
                  <a:srgbClr val="FF3300"/>
                </a:solidFill>
              </a:rPr>
              <a:t>改为</a:t>
            </a:r>
            <a:r>
              <a:rPr lang="en-US" altLang="zh-CN">
                <a:solidFill>
                  <a:srgbClr val="FF3300"/>
                </a:solidFill>
              </a:rPr>
              <a:t>don’t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660400" y="1203325"/>
            <a:ext cx="2398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in</a:t>
            </a:r>
            <a:r>
              <a:rPr lang="zh-CN" altLang="en-US">
                <a:solidFill>
                  <a:srgbClr val="FF3300"/>
                </a:solidFill>
              </a:rPr>
              <a:t>前面加</a:t>
            </a:r>
            <a:r>
              <a:rPr lang="en-US" altLang="zh-CN">
                <a:solidFill>
                  <a:srgbClr val="FF3300"/>
                </a:solidFill>
              </a:rPr>
              <a:t>be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2195513" y="2349500"/>
            <a:ext cx="2803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some</a:t>
            </a:r>
            <a:r>
              <a:rPr lang="zh-CN" altLang="en-US">
                <a:solidFill>
                  <a:srgbClr val="FF3300"/>
                </a:solidFill>
              </a:rPr>
              <a:t>改为</a:t>
            </a:r>
            <a:r>
              <a:rPr lang="en-US" altLang="zh-CN">
                <a:solidFill>
                  <a:srgbClr val="FF3300"/>
                </a:solidFill>
              </a:rPr>
              <a:t>any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827088" y="3500438"/>
            <a:ext cx="1965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at</a:t>
            </a:r>
            <a:r>
              <a:rPr lang="zh-CN" altLang="en-US">
                <a:solidFill>
                  <a:srgbClr val="FF3300"/>
                </a:solidFill>
              </a:rPr>
              <a:t>改为</a:t>
            </a:r>
            <a:r>
              <a:rPr lang="en-US" altLang="zh-CN">
                <a:solidFill>
                  <a:srgbClr val="FF3300"/>
                </a:solidFill>
              </a:rPr>
              <a:t>on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468313" y="4659313"/>
            <a:ext cx="32861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many</a:t>
            </a:r>
            <a:r>
              <a:rPr lang="zh-CN" altLang="en-US">
                <a:solidFill>
                  <a:srgbClr val="FF3300"/>
                </a:solidFill>
              </a:rPr>
              <a:t>改为</a:t>
            </a:r>
            <a:r>
              <a:rPr lang="en-US" altLang="zh-CN">
                <a:solidFill>
                  <a:srgbClr val="FF3300"/>
                </a:solidFill>
              </a:rPr>
              <a:t>much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/>
      <p:bldP spid="110596" grpId="0"/>
      <p:bldP spid="110597" grpId="0"/>
      <p:bldP spid="110598" grpId="0"/>
      <p:bldP spid="11059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323850" y="333375"/>
            <a:ext cx="8569325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858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1430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6002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0574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514600" indent="-685800" eaLnBrk="0" hangingPunct="0"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9718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4290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8862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343400" indent="-6858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CC00CC"/>
                </a:solidFill>
              </a:rPr>
              <a:t>根据汉语提示补全英语句子，每空一词。</a:t>
            </a:r>
          </a:p>
          <a:p>
            <a:pPr eaLnBrk="1" hangingPunct="1"/>
            <a:r>
              <a:rPr lang="en-US" altLang="zh-CN"/>
              <a:t>1. Can you come back ___ ____ _______ </a:t>
            </a:r>
          </a:p>
          <a:p>
            <a:pPr eaLnBrk="1" hangingPunct="1"/>
            <a:r>
              <a:rPr lang="en-US" altLang="zh-CN"/>
              <a:t>    (</a:t>
            </a:r>
            <a:r>
              <a:rPr lang="zh-CN" altLang="en-US"/>
              <a:t>十点之前</a:t>
            </a:r>
            <a:r>
              <a:rPr lang="en-US" altLang="zh-CN"/>
              <a:t>)?</a:t>
            </a:r>
          </a:p>
          <a:p>
            <a:pPr eaLnBrk="1" hangingPunct="1"/>
            <a:r>
              <a:rPr lang="en-US" altLang="zh-CN"/>
              <a:t>2. We can’t _____ _______(</a:t>
            </a:r>
            <a:r>
              <a:rPr lang="zh-CN" altLang="en-US"/>
              <a:t>大声讲话</a:t>
            </a:r>
            <a:r>
              <a:rPr lang="en-US" altLang="zh-CN"/>
              <a:t>)    </a:t>
            </a:r>
          </a:p>
          <a:p>
            <a:pPr eaLnBrk="1" hangingPunct="1"/>
            <a:r>
              <a:rPr lang="en-US" altLang="zh-CN"/>
              <a:t>     in the meeting hall.</a:t>
            </a:r>
          </a:p>
          <a:p>
            <a:pPr eaLnBrk="1" hangingPunct="1"/>
            <a:r>
              <a:rPr lang="en-US" altLang="zh-CN"/>
              <a:t>3. She has to clean the room and _____</a:t>
            </a:r>
          </a:p>
          <a:p>
            <a:pPr eaLnBrk="1" hangingPunct="1"/>
            <a:r>
              <a:rPr lang="en-US" altLang="zh-CN"/>
              <a:t>    ______ _______ (</a:t>
            </a:r>
            <a:r>
              <a:rPr lang="zh-CN" altLang="en-US"/>
              <a:t>洗衣服</a:t>
            </a:r>
            <a:r>
              <a:rPr lang="en-US" altLang="zh-CN"/>
              <a:t>).</a:t>
            </a:r>
          </a:p>
          <a:p>
            <a:pPr eaLnBrk="1" hangingPunct="1"/>
            <a:r>
              <a:rPr lang="en-US" altLang="zh-CN"/>
              <a:t>4. Wow, there are ____ _____ ______ (</a:t>
            </a:r>
            <a:r>
              <a:rPr lang="zh-CN" altLang="en-US"/>
              <a:t>太</a:t>
            </a:r>
          </a:p>
          <a:p>
            <a:pPr eaLnBrk="1" hangingPunct="1"/>
            <a:r>
              <a:rPr lang="zh-CN" altLang="en-US"/>
              <a:t>    多书</a:t>
            </a:r>
            <a:r>
              <a:rPr lang="en-US" altLang="zh-CN"/>
              <a:t>) in the room.</a:t>
            </a:r>
          </a:p>
          <a:p>
            <a:pPr eaLnBrk="1" hangingPunct="1"/>
            <a:r>
              <a:rPr lang="en-US" altLang="zh-CN"/>
              <a:t>5. How about going to the music club to    </a:t>
            </a:r>
          </a:p>
          <a:p>
            <a:pPr eaLnBrk="1" hangingPunct="1"/>
            <a:r>
              <a:rPr lang="en-US" altLang="zh-CN"/>
              <a:t>    ______ ____ _____ (</a:t>
            </a:r>
            <a:r>
              <a:rPr lang="zh-CN" altLang="en-US"/>
              <a:t>学习弹吉他</a:t>
            </a:r>
            <a:r>
              <a:rPr lang="en-US" altLang="zh-CN"/>
              <a:t>)?</a:t>
            </a:r>
            <a:endParaRPr lang="zh-CN" altLang="en-US"/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042988" y="5805488"/>
            <a:ext cx="457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learn   the  guitar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4859338" y="836613"/>
            <a:ext cx="3244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by   ten  o’clock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2843213" y="1924050"/>
            <a:ext cx="262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talk    loudly</a:t>
            </a:r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1258888" y="3573463"/>
            <a:ext cx="2711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the     clothes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6804025" y="3068638"/>
            <a:ext cx="117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wash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111624" name="Rectangle 8"/>
          <p:cNvSpPr>
            <a:spLocks noChangeArrowheads="1"/>
          </p:cNvSpPr>
          <p:nvPr/>
        </p:nvSpPr>
        <p:spPr bwMode="auto">
          <a:xfrm>
            <a:off x="3995738" y="4149725"/>
            <a:ext cx="3714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3300"/>
                </a:solidFill>
              </a:rPr>
              <a:t>too   many   books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  <p:bldP spid="111620" grpId="0"/>
      <p:bldP spid="111621" grpId="0"/>
      <p:bldP spid="111622" grpId="0"/>
      <p:bldP spid="111623" grpId="0"/>
      <p:bldP spid="11162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ChangeArrowheads="1"/>
          </p:cNvSpPr>
          <p:nvPr/>
        </p:nvSpPr>
        <p:spPr bwMode="auto">
          <a:xfrm>
            <a:off x="1116013" y="188913"/>
            <a:ext cx="7016750" cy="75088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>
                <a:solidFill>
                  <a:srgbClr val="6600FF"/>
                </a:solidFill>
                <a:latin typeface="Arial" pitchFamily="34" charset="0"/>
              </a:rPr>
              <a:t>Translate and write them down.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468313" y="985838"/>
            <a:ext cx="7777162" cy="503555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5800" indent="-685800"/>
            <a:r>
              <a:rPr lang="en-US" altLang="zh-CN"/>
              <a:t>1. </a:t>
            </a:r>
            <a:r>
              <a:rPr lang="zh-CN" altLang="en-US"/>
              <a:t>我家有太多的家规。</a:t>
            </a:r>
          </a:p>
          <a:p>
            <a:pPr marL="685800" indent="-685800"/>
            <a:endParaRPr lang="zh-CN" altLang="en-US"/>
          </a:p>
          <a:p>
            <a:pPr marL="685800" indent="-685800"/>
            <a:r>
              <a:rPr lang="en-US" altLang="zh-CN"/>
              <a:t>2. </a:t>
            </a:r>
            <a:r>
              <a:rPr lang="zh-CN" altLang="en-US"/>
              <a:t>他十点前就不得不睡觉。</a:t>
            </a:r>
          </a:p>
          <a:p>
            <a:pPr marL="685800" indent="-685800"/>
            <a:endParaRPr lang="zh-CN" altLang="en-US"/>
          </a:p>
          <a:p>
            <a:pPr marL="685800" indent="-685800"/>
            <a:r>
              <a:rPr lang="en-US" altLang="zh-CN"/>
              <a:t>3. </a:t>
            </a:r>
            <a:r>
              <a:rPr lang="zh-CN" altLang="en-US"/>
              <a:t>你在家里不得不做什么？</a:t>
            </a:r>
          </a:p>
          <a:p>
            <a:pPr marL="685800" indent="-685800"/>
            <a:endParaRPr lang="en-US" altLang="zh-CN"/>
          </a:p>
          <a:p>
            <a:pPr marL="685800" indent="-685800"/>
            <a:r>
              <a:rPr lang="en-US" altLang="zh-CN"/>
              <a:t>4. </a:t>
            </a:r>
            <a:r>
              <a:rPr lang="zh-CN" altLang="en-US"/>
              <a:t>我放学后不能和朋友见面因为我不</a:t>
            </a:r>
          </a:p>
          <a:p>
            <a:pPr marL="685800" indent="-685800"/>
            <a:r>
              <a:rPr lang="zh-CN" altLang="en-US"/>
              <a:t>    得不做家庭作业。</a:t>
            </a:r>
          </a:p>
          <a:p>
            <a:pPr marL="685800" indent="-685800"/>
            <a:r>
              <a:rPr lang="zh-CN" altLang="en-US"/>
              <a:t>    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971550" y="2636838"/>
            <a:ext cx="7200900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altLang="zh-CN">
                <a:solidFill>
                  <a:srgbClr val="3333FF"/>
                </a:solidFill>
              </a:rPr>
              <a:t>He </a:t>
            </a:r>
            <a:r>
              <a:rPr lang="en-US" altLang="zh-CN">
                <a:solidFill>
                  <a:srgbClr val="FF3300"/>
                </a:solidFill>
              </a:rPr>
              <a:t>has to be in bed</a:t>
            </a:r>
            <a:r>
              <a:rPr lang="en-US" altLang="zh-CN">
                <a:solidFill>
                  <a:srgbClr val="3333FF"/>
                </a:solidFill>
              </a:rPr>
              <a:t> </a:t>
            </a:r>
            <a:r>
              <a:rPr lang="en-US" altLang="zh-CN">
                <a:solidFill>
                  <a:srgbClr val="FF3399"/>
                </a:solidFill>
              </a:rPr>
              <a:t>by</a:t>
            </a:r>
            <a:r>
              <a:rPr lang="en-US" altLang="zh-CN">
                <a:solidFill>
                  <a:srgbClr val="3333FF"/>
                </a:solidFill>
              </a:rPr>
              <a:t> ten o’clock.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971550" y="1484313"/>
            <a:ext cx="705802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altLang="zh-CN">
                <a:solidFill>
                  <a:srgbClr val="3333FF"/>
                </a:solidFill>
              </a:rPr>
              <a:t>I have </a:t>
            </a:r>
            <a:r>
              <a:rPr lang="en-US" altLang="zh-CN">
                <a:solidFill>
                  <a:srgbClr val="FF3300"/>
                </a:solidFill>
              </a:rPr>
              <a:t>too many</a:t>
            </a:r>
            <a:r>
              <a:rPr lang="en-US" altLang="zh-CN">
                <a:solidFill>
                  <a:srgbClr val="3333FF"/>
                </a:solidFill>
              </a:rPr>
              <a:t> rules </a:t>
            </a:r>
            <a:r>
              <a:rPr lang="en-US" altLang="zh-CN">
                <a:solidFill>
                  <a:srgbClr val="FF3399"/>
                </a:solidFill>
              </a:rPr>
              <a:t>in</a:t>
            </a:r>
            <a:r>
              <a:rPr lang="en-US" altLang="zh-CN">
                <a:solidFill>
                  <a:srgbClr val="3333FF"/>
                </a:solidFill>
              </a:rPr>
              <a:t> my house.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900113" y="3678238"/>
            <a:ext cx="7632700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altLang="zh-CN">
                <a:solidFill>
                  <a:srgbClr val="FF3399"/>
                </a:solidFill>
              </a:rPr>
              <a:t>What</a:t>
            </a:r>
            <a:r>
              <a:rPr lang="en-US" altLang="zh-CN">
                <a:solidFill>
                  <a:srgbClr val="3333FF"/>
                </a:solidFill>
              </a:rPr>
              <a:t> do you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>
                <a:solidFill>
                  <a:srgbClr val="3333FF"/>
                </a:solidFill>
              </a:rPr>
              <a:t> do in your house?</a:t>
            </a: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971550" y="5356225"/>
            <a:ext cx="763270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altLang="zh-CN">
                <a:solidFill>
                  <a:srgbClr val="3333FF"/>
                </a:solidFill>
              </a:rPr>
              <a:t>I </a:t>
            </a:r>
            <a:r>
              <a:rPr lang="en-US" altLang="zh-CN">
                <a:solidFill>
                  <a:srgbClr val="FF3300"/>
                </a:solidFill>
              </a:rPr>
              <a:t>can’t</a:t>
            </a:r>
            <a:r>
              <a:rPr lang="en-US" altLang="zh-CN">
                <a:solidFill>
                  <a:srgbClr val="3333FF"/>
                </a:solidFill>
              </a:rPr>
              <a:t> meet my friends after school because I </a:t>
            </a:r>
            <a:r>
              <a:rPr lang="en-US" altLang="zh-CN">
                <a:solidFill>
                  <a:srgbClr val="FF3300"/>
                </a:solidFill>
              </a:rPr>
              <a:t>have to</a:t>
            </a:r>
            <a:r>
              <a:rPr lang="en-US" altLang="zh-CN">
                <a:solidFill>
                  <a:srgbClr val="3333FF"/>
                </a:solidFill>
              </a:rPr>
              <a:t> do my homework.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13" grpId="0"/>
      <p:bldP spid="68614" grpId="0"/>
      <p:bldP spid="686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WordArt 2"/>
          <p:cNvSpPr>
            <a:spLocks noChangeArrowheads="1" noChangeShapeType="1" noTextEdit="1"/>
          </p:cNvSpPr>
          <p:nvPr/>
        </p:nvSpPr>
        <p:spPr bwMode="auto">
          <a:xfrm>
            <a:off x="971550" y="1309688"/>
            <a:ext cx="2592388" cy="8651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Homework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15715" name="Picture 3" descr="png-02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01638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716" name="Picture 5" descr="child"/>
          <p:cNvPicPr>
            <a:picLocks noChangeAspect="1" noChangeArrowheads="1" noCrop="1"/>
          </p:cNvPicPr>
          <p:nvPr/>
        </p:nvPicPr>
        <p:blipFill>
          <a:blip r:embed="rId3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083175"/>
            <a:ext cx="1728788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971550" y="2781300"/>
            <a:ext cx="55435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5000"/>
              </a:lnSpc>
            </a:pPr>
            <a:r>
              <a:rPr lang="en-US" altLang="zh-CN"/>
              <a:t>Write a letter to Dr Know </a:t>
            </a:r>
          </a:p>
          <a:p>
            <a:pPr marL="342900" indent="-342900">
              <a:lnSpc>
                <a:spcPct val="115000"/>
              </a:lnSpc>
            </a:pPr>
            <a:r>
              <a:rPr lang="en-US" altLang="zh-CN"/>
              <a:t>about rules in your house.</a:t>
            </a:r>
          </a:p>
        </p:txBody>
      </p:sp>
      <p:pic>
        <p:nvPicPr>
          <p:cNvPr id="115720" name="Picture 4" descr="1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221163"/>
            <a:ext cx="182245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 descr="xinsrc_5620803291605578239781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087563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699" name="WordArt 3"/>
          <p:cNvSpPr>
            <a:spLocks noChangeArrowheads="1" noChangeShapeType="1" noTextEdit="1"/>
          </p:cNvSpPr>
          <p:nvPr/>
        </p:nvSpPr>
        <p:spPr bwMode="auto">
          <a:xfrm>
            <a:off x="2843213" y="1844675"/>
            <a:ext cx="33131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Preview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57700" name="Picture 4" descr="心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2288"/>
            <a:ext cx="3492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701" name="Picture 5" descr="心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868863"/>
            <a:ext cx="3492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702" name="Text Box 6"/>
          <p:cNvSpPr txBox="1">
            <a:spLocks noChangeArrowheads="1"/>
          </p:cNvSpPr>
          <p:nvPr/>
        </p:nvSpPr>
        <p:spPr bwMode="auto">
          <a:xfrm>
            <a:off x="828675" y="2781300"/>
            <a:ext cx="6264275" cy="251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/>
              <a:t>To preview the new words and expressions</a:t>
            </a:r>
          </a:p>
          <a:p>
            <a:pPr>
              <a:lnSpc>
                <a:spcPct val="110000"/>
              </a:lnSpc>
            </a:pPr>
            <a:endParaRPr lang="en-US" altLang="zh-CN"/>
          </a:p>
          <a:p>
            <a:pPr>
              <a:lnSpc>
                <a:spcPct val="110000"/>
              </a:lnSpc>
            </a:pPr>
            <a:r>
              <a:rPr lang="en-US" altLang="zh-CN"/>
              <a:t>To preview to describe animals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WordArt 2"/>
          <p:cNvSpPr>
            <a:spLocks noChangeArrowheads="1" noChangeShapeType="1" noTextEdit="1"/>
          </p:cNvSpPr>
          <p:nvPr/>
        </p:nvSpPr>
        <p:spPr bwMode="auto">
          <a:xfrm>
            <a:off x="1403350" y="3933825"/>
            <a:ext cx="5688013" cy="2014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Thank you.</a:t>
            </a:r>
            <a:endParaRPr lang="zh-CN" altLang="en-US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323850" y="1341438"/>
            <a:ext cx="3816350" cy="47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strict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be strict (with sb)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remember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follow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follow the rules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luck 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keep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hair</a:t>
            </a:r>
          </a:p>
          <a:p>
            <a:pPr algn="r">
              <a:lnSpc>
                <a:spcPct val="95000"/>
              </a:lnSpc>
            </a:pPr>
            <a:r>
              <a:rPr lang="en-US" altLang="zh-CN">
                <a:solidFill>
                  <a:srgbClr val="0000FF"/>
                </a:solidFill>
              </a:rPr>
              <a:t>learn</a:t>
            </a:r>
          </a:p>
        </p:txBody>
      </p:sp>
      <p:sp>
        <p:nvSpPr>
          <p:cNvPr id="149507" name="Text Box 3"/>
          <p:cNvSpPr txBox="1">
            <a:spLocks noChangeArrowheads="1"/>
          </p:cNvSpPr>
          <p:nvPr/>
        </p:nvSpPr>
        <p:spPr bwMode="auto">
          <a:xfrm>
            <a:off x="4030663" y="1341438"/>
            <a:ext cx="5221287" cy="47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adj.</a:t>
            </a:r>
            <a:r>
              <a:rPr lang="en-US" altLang="zh-CN"/>
              <a:t> </a:t>
            </a:r>
            <a:r>
              <a:rPr lang="zh-CN" altLang="en-US"/>
              <a:t>严格的；严厉的</a:t>
            </a:r>
          </a:p>
          <a:p>
            <a:pPr>
              <a:lnSpc>
                <a:spcPct val="95000"/>
              </a:lnSpc>
            </a:pPr>
            <a:r>
              <a:rPr lang="en-US" altLang="zh-CN"/>
              <a:t>(</a:t>
            </a:r>
            <a:r>
              <a:rPr lang="zh-CN" altLang="en-US"/>
              <a:t>对某人</a:t>
            </a:r>
            <a:r>
              <a:rPr lang="en-US" altLang="zh-CN"/>
              <a:t>)</a:t>
            </a:r>
            <a:r>
              <a:rPr lang="zh-CN" altLang="en-US"/>
              <a:t>要求严格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v.</a:t>
            </a:r>
            <a:r>
              <a:rPr lang="en-US" altLang="zh-CN"/>
              <a:t> </a:t>
            </a:r>
            <a:r>
              <a:rPr lang="zh-CN" altLang="en-US"/>
              <a:t>记住；记起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FF0000"/>
                </a:solidFill>
              </a:rPr>
              <a:t>v.</a:t>
            </a:r>
            <a:r>
              <a:rPr lang="en-US" altLang="zh-CN"/>
              <a:t> </a:t>
            </a:r>
            <a:r>
              <a:rPr lang="zh-CN" altLang="en-US"/>
              <a:t>遵循；跟随</a:t>
            </a:r>
          </a:p>
          <a:p>
            <a:pPr>
              <a:lnSpc>
                <a:spcPct val="95000"/>
              </a:lnSpc>
            </a:pPr>
            <a:r>
              <a:rPr lang="zh-CN" altLang="en-US"/>
              <a:t>遵守规则</a:t>
            </a:r>
            <a:endParaRPr lang="en-US" altLang="zh-CN"/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n.</a:t>
            </a:r>
            <a:r>
              <a:rPr lang="en-US" altLang="zh-CN"/>
              <a:t> </a:t>
            </a:r>
            <a:r>
              <a:rPr lang="zh-CN" altLang="en-US"/>
              <a:t>幸运；运气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v.</a:t>
            </a:r>
            <a:r>
              <a:rPr lang="zh-CN" altLang="en-US"/>
              <a:t>保持；保留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n.</a:t>
            </a:r>
            <a:r>
              <a:rPr lang="en-US" altLang="zh-CN"/>
              <a:t> </a:t>
            </a:r>
            <a:r>
              <a:rPr lang="zh-CN" altLang="en-US"/>
              <a:t>头发；毛发</a:t>
            </a:r>
          </a:p>
          <a:p>
            <a:pPr>
              <a:lnSpc>
                <a:spcPct val="95000"/>
              </a:lnSpc>
            </a:pPr>
            <a:r>
              <a:rPr lang="en-US" altLang="zh-CN" i="1">
                <a:solidFill>
                  <a:srgbClr val="CC0000"/>
                </a:solidFill>
              </a:rPr>
              <a:t>v.</a:t>
            </a:r>
            <a:r>
              <a:rPr lang="en-US" altLang="zh-CN"/>
              <a:t> </a:t>
            </a:r>
            <a:r>
              <a:rPr lang="zh-CN" altLang="en-US"/>
              <a:t>学习；学会</a:t>
            </a:r>
          </a:p>
        </p:txBody>
      </p:sp>
      <p:grpSp>
        <p:nvGrpSpPr>
          <p:cNvPr id="149508" name="Group 4"/>
          <p:cNvGrpSpPr>
            <a:grpSpLocks/>
          </p:cNvGrpSpPr>
          <p:nvPr/>
        </p:nvGrpSpPr>
        <p:grpSpPr bwMode="auto">
          <a:xfrm>
            <a:off x="1476375" y="503238"/>
            <a:ext cx="6480175" cy="765175"/>
            <a:chOff x="1066" y="391"/>
            <a:chExt cx="4082" cy="482"/>
          </a:xfrm>
        </p:grpSpPr>
        <p:pic>
          <p:nvPicPr>
            <p:cNvPr id="181251" name="Picture 3" descr="BAN_2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391"/>
              <a:ext cx="4082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9510" name="Text Box 6"/>
            <p:cNvSpPr txBox="1">
              <a:spLocks noChangeArrowheads="1"/>
            </p:cNvSpPr>
            <p:nvPr/>
          </p:nvSpPr>
          <p:spPr bwMode="auto">
            <a:xfrm>
              <a:off x="1700" y="441"/>
              <a:ext cx="308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CC00CC"/>
                  </a:solidFill>
                </a:rPr>
                <a:t>Words and expressions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4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4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4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49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49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49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AutoShape 2"/>
          <p:cNvSpPr>
            <a:spLocks noChangeArrowheads="1"/>
          </p:cNvSpPr>
          <p:nvPr/>
        </p:nvSpPr>
        <p:spPr bwMode="auto">
          <a:xfrm>
            <a:off x="468313" y="3149600"/>
            <a:ext cx="311150" cy="330200"/>
          </a:xfrm>
          <a:prstGeom prst="star5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23" name="WordArt 15"/>
          <p:cNvSpPr>
            <a:spLocks noChangeArrowheads="1" noChangeShapeType="1" noTextEdit="1"/>
          </p:cNvSpPr>
          <p:nvPr/>
        </p:nvSpPr>
        <p:spPr bwMode="auto">
          <a:xfrm>
            <a:off x="3419475" y="1752600"/>
            <a:ext cx="3219450" cy="922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Objectives</a:t>
            </a:r>
            <a:endParaRPr lang="zh-CN" altLang="en-US" kern="10">
              <a:ln w="19050">
                <a:solidFill>
                  <a:srgbClr val="FF66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33124" name="Picture 4" descr="女英语教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392238"/>
            <a:ext cx="16002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828675" y="2990850"/>
            <a:ext cx="7559675" cy="245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/>
              <a:t>To learn to write rules at home and school </a:t>
            </a:r>
          </a:p>
          <a:p>
            <a:pPr>
              <a:spcBef>
                <a:spcPct val="30000"/>
              </a:spcBef>
            </a:pPr>
            <a:r>
              <a:rPr lang="en-US" altLang="zh-CN"/>
              <a:t>To learn to use </a:t>
            </a:r>
            <a:r>
              <a:rPr lang="en-US" altLang="zh-CN" i="1"/>
              <a:t>have to/must, can</a:t>
            </a:r>
            <a:r>
              <a:rPr lang="en-US" altLang="zh-CN"/>
              <a:t> and</a:t>
            </a:r>
            <a:r>
              <a:rPr lang="en-US" altLang="zh-CN" i="1"/>
              <a:t> can’t </a:t>
            </a:r>
            <a:endParaRPr lang="en-US" altLang="zh-CN"/>
          </a:p>
        </p:txBody>
      </p:sp>
      <p:sp>
        <p:nvSpPr>
          <p:cNvPr id="133126" name="AutoShape 6"/>
          <p:cNvSpPr>
            <a:spLocks noChangeArrowheads="1"/>
          </p:cNvSpPr>
          <p:nvPr/>
        </p:nvSpPr>
        <p:spPr bwMode="auto">
          <a:xfrm>
            <a:off x="468313" y="4373563"/>
            <a:ext cx="311150" cy="330200"/>
          </a:xfrm>
          <a:prstGeom prst="star5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611188" y="2924175"/>
            <a:ext cx="597693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3800">
                <a:solidFill>
                  <a:srgbClr val="FF3399"/>
                </a:solidFill>
                <a:cs typeface="Times New Roman" pitchFamily="18" charset="0"/>
              </a:rPr>
              <a:t>What are the rules in your </a:t>
            </a:r>
          </a:p>
          <a:p>
            <a:pPr>
              <a:lnSpc>
                <a:spcPct val="110000"/>
              </a:lnSpc>
            </a:pPr>
            <a:r>
              <a:rPr kumimoji="1" lang="en-US" altLang="zh-CN" sz="3800">
                <a:solidFill>
                  <a:srgbClr val="FF3399"/>
                </a:solidFill>
                <a:cs typeface="Times New Roman" pitchFamily="18" charset="0"/>
              </a:rPr>
              <a:t>house?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8313" y="4373563"/>
            <a:ext cx="74168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8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CCFF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en-US" altLang="zh-CN" sz="3800">
                <a:solidFill>
                  <a:srgbClr val="9933FF"/>
                </a:solidFill>
                <a:cs typeface="Times New Roman" pitchFamily="18" charset="0"/>
              </a:rPr>
              <a:t>Look at the following pictures </a:t>
            </a:r>
          </a:p>
          <a:p>
            <a:pPr>
              <a:lnSpc>
                <a:spcPct val="110000"/>
              </a:lnSpc>
            </a:pPr>
            <a:r>
              <a:rPr kumimoji="1" lang="en-US" altLang="zh-CN" sz="3800">
                <a:solidFill>
                  <a:srgbClr val="9933FF"/>
                </a:solidFill>
                <a:cs typeface="Times New Roman" pitchFamily="18" charset="0"/>
              </a:rPr>
              <a:t>and say the rules.</a:t>
            </a:r>
          </a:p>
        </p:txBody>
      </p:sp>
      <p:pic>
        <p:nvPicPr>
          <p:cNvPr id="62469" name="Picture 5" descr="图片1da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6250"/>
            <a:ext cx="1373187" cy="15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124075" y="1125538"/>
            <a:ext cx="35290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3333FF"/>
                </a:solidFill>
              </a:rPr>
              <a:t>Think about it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43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6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550" name="Picture 6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9" b="4996"/>
          <a:stretch>
            <a:fillRect/>
          </a:stretch>
        </p:blipFill>
        <p:spPr bwMode="auto">
          <a:xfrm>
            <a:off x="3924300" y="1628775"/>
            <a:ext cx="4525963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700338" y="620713"/>
            <a:ext cx="416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>
                <a:solidFill>
                  <a:srgbClr val="9933FF"/>
                </a:solidFill>
                <a:latin typeface="Arial" pitchFamily="34" charset="0"/>
              </a:rPr>
              <a:t>My Family Rules</a:t>
            </a:r>
            <a:endParaRPr kumimoji="1" lang="zh-CN" altLang="en-US" sz="4000">
              <a:solidFill>
                <a:srgbClr val="9933FF"/>
              </a:solidFill>
              <a:latin typeface="Arial" pitchFamily="34" charset="0"/>
            </a:endParaRPr>
          </a:p>
        </p:txBody>
      </p:sp>
      <p:sp>
        <p:nvSpPr>
          <p:cNvPr id="236548" name="Text Box 4"/>
          <p:cNvSpPr>
            <a:spLocks noChangeArrowheads="1"/>
          </p:cNvSpPr>
          <p:nvPr/>
        </p:nvSpPr>
        <p:spPr bwMode="auto">
          <a:xfrm>
            <a:off x="395288" y="5157788"/>
            <a:ext cx="5472112" cy="781050"/>
          </a:xfrm>
          <a:prstGeom prst="rect">
            <a:avLst/>
          </a:prstGeom>
          <a:solidFill>
            <a:srgbClr val="FFFF99"/>
          </a:solidFill>
          <a:ln w="57150" cmpd="thickThin" algn="ctr">
            <a:solidFill>
              <a:srgbClr val="FF99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/>
              <a:t>Don’t talk loudly at home.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6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36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8" grpId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7_默认设计模板">
  <a:themeElements>
    <a:clrScheme name="17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7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036">
  <a:themeElements>
    <a:clrScheme name="036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036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3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7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036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1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1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17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1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1_默认设计模板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3871</TotalTime>
  <Words>2298</Words>
  <Application>Microsoft Office PowerPoint</Application>
  <PresentationFormat>全屏显示(4:3)</PresentationFormat>
  <Paragraphs>342</Paragraphs>
  <Slides>55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55</vt:i4>
      </vt:variant>
    </vt:vector>
  </HeadingPairs>
  <TitlesOfParts>
    <vt:vector size="75" baseType="lpstr">
      <vt:lpstr>Times New Roman</vt:lpstr>
      <vt:lpstr>宋体</vt:lpstr>
      <vt:lpstr>Arial</vt:lpstr>
      <vt:lpstr>华文新魏</vt:lpstr>
      <vt:lpstr>华文细黑</vt:lpstr>
      <vt:lpstr>Arial Black</vt:lpstr>
      <vt:lpstr>黑体</vt:lpstr>
      <vt:lpstr>华文隶书</vt:lpstr>
      <vt:lpstr>华文彩云</vt:lpstr>
      <vt:lpstr>幼圆</vt:lpstr>
      <vt:lpstr>Wingdings</vt:lpstr>
      <vt:lpstr>Georgia</vt:lpstr>
      <vt:lpstr>自定义设计方案</vt:lpstr>
      <vt:lpstr>1_默认设计模板</vt:lpstr>
      <vt:lpstr>2_默认设计模板</vt:lpstr>
      <vt:lpstr>17_默认设计模板</vt:lpstr>
      <vt:lpstr>036</vt:lpstr>
      <vt:lpstr>默认设计模板</vt:lpstr>
      <vt:lpstr>1_自定义设计方案</vt:lpstr>
      <vt:lpstr>8_默认设计模板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Write the rules for the school library.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蒋凤娟</dc:creator>
  <cp:lastModifiedBy>user</cp:lastModifiedBy>
  <cp:revision>463</cp:revision>
  <dcterms:created xsi:type="dcterms:W3CDTF">2005-11-21T12:59:25Z</dcterms:created>
  <dcterms:modified xsi:type="dcterms:W3CDTF">2015-08-12T02:04:04Z</dcterms:modified>
</cp:coreProperties>
</file>